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0" r:id="rId3"/>
    <p:sldId id="310" r:id="rId4"/>
    <p:sldId id="287" r:id="rId5"/>
    <p:sldId id="304" r:id="rId6"/>
    <p:sldId id="288" r:id="rId7"/>
    <p:sldId id="330" r:id="rId8"/>
    <p:sldId id="305" r:id="rId9"/>
    <p:sldId id="306" r:id="rId10"/>
    <p:sldId id="307" r:id="rId11"/>
    <p:sldId id="308" r:id="rId12"/>
    <p:sldId id="309" r:id="rId13"/>
    <p:sldId id="311" r:id="rId14"/>
    <p:sldId id="298" r:id="rId15"/>
    <p:sldId id="312" r:id="rId16"/>
    <p:sldId id="313" r:id="rId17"/>
    <p:sldId id="314" r:id="rId18"/>
    <p:sldId id="315" r:id="rId19"/>
    <p:sldId id="316" r:id="rId20"/>
    <p:sldId id="327" r:id="rId21"/>
    <p:sldId id="317" r:id="rId22"/>
    <p:sldId id="318" r:id="rId23"/>
    <p:sldId id="319" r:id="rId24"/>
    <p:sldId id="320" r:id="rId25"/>
    <p:sldId id="323" r:id="rId26"/>
    <p:sldId id="321" r:id="rId27"/>
    <p:sldId id="324" r:id="rId28"/>
    <p:sldId id="326" r:id="rId29"/>
    <p:sldId id="328" r:id="rId30"/>
    <p:sldId id="265" r:id="rId31"/>
    <p:sldId id="303" r:id="rId32"/>
    <p:sldId id="259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8"/>
    <p:restoredTop sz="82720"/>
  </p:normalViewPr>
  <p:slideViewPr>
    <p:cSldViewPr>
      <p:cViewPr varScale="1">
        <p:scale>
          <a:sx n="105" d="100"/>
          <a:sy n="105" d="100"/>
        </p:scale>
        <p:origin x="654" y="10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그중 저희는 비동기 서버 모델을 사용하기 위해</a:t>
            </a:r>
            <a:r>
              <a:rPr lang="en-US" altLang="ko-KR" dirty="0"/>
              <a:t> </a:t>
            </a:r>
          </a:p>
          <a:p>
            <a:pPr marL="0" indent="0">
              <a:buFontTx/>
              <a:buNone/>
            </a:pPr>
            <a:r>
              <a:rPr lang="ko-KR" altLang="en-US" dirty="0"/>
              <a:t>자바 </a:t>
            </a:r>
            <a:r>
              <a:rPr lang="en-US" altLang="ko-KR" dirty="0"/>
              <a:t>NIO</a:t>
            </a:r>
            <a:r>
              <a:rPr lang="ko-KR" altLang="en-US" dirty="0"/>
              <a:t> 기반 </a:t>
            </a:r>
            <a:r>
              <a:rPr lang="en-US" altLang="ko-KR" dirty="0"/>
              <a:t>TCP  </a:t>
            </a:r>
            <a:r>
              <a:rPr lang="ko-KR" altLang="en-US" dirty="0"/>
              <a:t>비동기 채널 모델을 사용하기 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저희 서버 모델의 전체적인 모습은 </a:t>
            </a:r>
            <a:r>
              <a:rPr lang="en-US" altLang="ko-KR" dirty="0"/>
              <a:t>IOCP</a:t>
            </a:r>
            <a:r>
              <a:rPr lang="ko-KR" altLang="en-US" dirty="0"/>
              <a:t>와 비슷한 형태입니다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같은 </a:t>
            </a:r>
            <a:r>
              <a:rPr lang="ko-KR" altLang="en-US" dirty="0" err="1"/>
              <a:t>스레드풀을</a:t>
            </a:r>
            <a:r>
              <a:rPr lang="ko-KR" altLang="en-US" dirty="0"/>
              <a:t> 공유하는 비동기 채널 그룹을 생성 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비동기  소켓에서 작업을 요청하는 즉시 리턴이 되며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실질적인 입출력 작업은 스레드 풀에서 스레드가 담당하게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스레드가 완료되는 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호출하는 방식입니다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//</a:t>
            </a:r>
            <a:r>
              <a:rPr lang="ko-KR" altLang="en-US" dirty="0"/>
              <a:t> 비동기 채널에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09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다음 코드는 저희가 사용하는 모델에서 사용하는 정형화된 패턴입니다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소켓 연결 정보를 저장할 </a:t>
            </a:r>
            <a:r>
              <a:rPr lang="en-US" altLang="ko-KR" dirty="0"/>
              <a:t>List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 err="1"/>
              <a:t>를</a:t>
            </a:r>
            <a:r>
              <a:rPr lang="ko-KR" altLang="en-US" dirty="0"/>
              <a:t> 이용해 동시에 </a:t>
            </a:r>
            <a:r>
              <a:rPr lang="en-US" altLang="ko-KR" dirty="0"/>
              <a:t>thread</a:t>
            </a:r>
            <a:r>
              <a:rPr lang="ko-KR" altLang="en-US" dirty="0"/>
              <a:t>가 접근하지 못하도록 하였고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Thread</a:t>
            </a:r>
            <a:r>
              <a:rPr lang="ko-KR" altLang="en-US" dirty="0"/>
              <a:t>  </a:t>
            </a:r>
            <a:r>
              <a:rPr lang="en-US" altLang="ko-KR" dirty="0"/>
              <a:t>Pool</a:t>
            </a:r>
            <a:r>
              <a:rPr lang="ko-KR" altLang="en-US" dirty="0"/>
              <a:t>을 공유할 채널 그룹을 생성하는 동시에 스레드를 최대 </a:t>
            </a:r>
            <a:r>
              <a:rPr lang="ko-KR" altLang="en-US" dirty="0" err="1"/>
              <a:t>사용가능한</a:t>
            </a:r>
            <a:r>
              <a:rPr lang="ko-KR" altLang="en-US" dirty="0"/>
              <a:t> 개수로 설정하였습니다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채널 그룹에 포함될 서버 소켓 채널을 생성 후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Handler</a:t>
            </a:r>
            <a:r>
              <a:rPr lang="ko-KR" altLang="en-US" dirty="0" err="1"/>
              <a:t>를</a:t>
            </a:r>
            <a:r>
              <a:rPr lang="ko-KR" altLang="en-US" dirty="0"/>
              <a:t> 생성해 </a:t>
            </a:r>
            <a:r>
              <a:rPr lang="ko-KR" altLang="en-US" dirty="0" err="1"/>
              <a:t>성공시</a:t>
            </a:r>
            <a:r>
              <a:rPr lang="ko-KR" altLang="en-US" dirty="0"/>
              <a:t> 실행될 함수와 </a:t>
            </a:r>
            <a:r>
              <a:rPr lang="ko-KR" altLang="en-US" dirty="0" err="1"/>
              <a:t>실패시</a:t>
            </a:r>
            <a:r>
              <a:rPr lang="ko-KR" altLang="en-US" dirty="0"/>
              <a:t> 실행될 함수를 구현한 코드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2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다음 코드는 저희가 사용하는 모델에서 사용하는 정형화된 패턴입니다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소켓 연결 정보를 저장할 </a:t>
            </a:r>
            <a:r>
              <a:rPr lang="en-US" altLang="ko-KR" dirty="0"/>
              <a:t>List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 err="1"/>
              <a:t>를</a:t>
            </a:r>
            <a:r>
              <a:rPr lang="ko-KR" altLang="en-US" dirty="0"/>
              <a:t> 이용해 동시에 </a:t>
            </a:r>
            <a:r>
              <a:rPr lang="en-US" altLang="ko-KR" dirty="0"/>
              <a:t>thread</a:t>
            </a:r>
            <a:r>
              <a:rPr lang="ko-KR" altLang="en-US" dirty="0"/>
              <a:t>가 접근하지 못하도록 하였고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Thread</a:t>
            </a:r>
            <a:r>
              <a:rPr lang="ko-KR" altLang="en-US" dirty="0"/>
              <a:t>  </a:t>
            </a:r>
            <a:r>
              <a:rPr lang="en-US" altLang="ko-KR" dirty="0"/>
              <a:t>Pool</a:t>
            </a:r>
            <a:r>
              <a:rPr lang="ko-KR" altLang="en-US" dirty="0"/>
              <a:t>을 공유할 채널 그룹을 생성하는 동시에 스레드를 최대 </a:t>
            </a:r>
            <a:r>
              <a:rPr lang="ko-KR" altLang="en-US" dirty="0" err="1"/>
              <a:t>사용가능한</a:t>
            </a:r>
            <a:r>
              <a:rPr lang="ko-KR" altLang="en-US" dirty="0"/>
              <a:t> 개수로 설정하였습니다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채널 그룹에 포함될 서버 소켓 채널을 생성 후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Handler</a:t>
            </a:r>
            <a:r>
              <a:rPr lang="ko-KR" altLang="en-US" dirty="0" err="1"/>
              <a:t>를</a:t>
            </a:r>
            <a:r>
              <a:rPr lang="ko-KR" altLang="en-US" dirty="0"/>
              <a:t> 생성해 </a:t>
            </a:r>
            <a:r>
              <a:rPr lang="ko-KR" altLang="en-US" dirty="0" err="1"/>
              <a:t>성공시</a:t>
            </a:r>
            <a:r>
              <a:rPr lang="ko-KR" altLang="en-US" dirty="0"/>
              <a:t> 실행될 함수와 </a:t>
            </a:r>
            <a:r>
              <a:rPr lang="ko-KR" altLang="en-US" dirty="0" err="1"/>
              <a:t>실패시</a:t>
            </a:r>
            <a:r>
              <a:rPr lang="ko-KR" altLang="en-US" dirty="0"/>
              <a:t> 실행될 함수를 구현한 코드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2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9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앞에서 말했듯 저희는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구급차 클라이언트와 병원 클라이언트가 필요로 하는 기능이 다르기 때문에</a:t>
            </a:r>
            <a:endParaRPr lang="en-US" altLang="ko-KR" dirty="0"/>
          </a:p>
          <a:p>
            <a:r>
              <a:rPr lang="ko-KR" altLang="en-US" dirty="0"/>
              <a:t>이 둘을 구분하여 개발을 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1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 클라이언트에서는</a:t>
            </a:r>
            <a:endParaRPr lang="en-US" altLang="ko-KR" dirty="0"/>
          </a:p>
          <a:p>
            <a:r>
              <a:rPr lang="ko-KR" altLang="en-US" dirty="0"/>
              <a:t>필요한 응급실 정보를 클릭하면 주변에 해당 응급실을 사용할 수 있는 병원 정보를 </a:t>
            </a:r>
            <a:endParaRPr lang="en-US" altLang="ko-KR" dirty="0"/>
          </a:p>
          <a:p>
            <a:r>
              <a:rPr lang="ko-KR" altLang="en-US" dirty="0" err="1"/>
              <a:t>거리순으로</a:t>
            </a:r>
            <a:r>
              <a:rPr lang="ko-KR" altLang="en-US" dirty="0"/>
              <a:t> 보여주며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병원의 현재 혼잡도와 </a:t>
            </a:r>
            <a:r>
              <a:rPr lang="ko-KR" altLang="en-US" dirty="0" err="1"/>
              <a:t>사용가능한</a:t>
            </a:r>
            <a:r>
              <a:rPr lang="ko-KR" altLang="en-US" dirty="0"/>
              <a:t> 병상의 </a:t>
            </a:r>
            <a:r>
              <a:rPr lang="ko-KR" altLang="en-US" dirty="0" err="1"/>
              <a:t>정보역시</a:t>
            </a:r>
            <a:r>
              <a:rPr lang="ko-KR" altLang="en-US" dirty="0"/>
              <a:t> 같이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환자의 성별</a:t>
            </a:r>
            <a:r>
              <a:rPr lang="en-US" altLang="ko-KR" dirty="0"/>
              <a:t>,</a:t>
            </a:r>
            <a:r>
              <a:rPr lang="ko-KR" altLang="en-US" dirty="0"/>
              <a:t> 혈액형</a:t>
            </a:r>
            <a:r>
              <a:rPr lang="en-US" altLang="ko-KR" dirty="0"/>
              <a:t>,</a:t>
            </a:r>
            <a:r>
              <a:rPr lang="ko-KR" altLang="en-US" dirty="0"/>
              <a:t> 특이사항들을 등록하여 병원과 환자에 대한 정보를 공유할 수 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병원결정</a:t>
            </a:r>
            <a:r>
              <a:rPr lang="ko-KR" altLang="en-US" dirty="0"/>
              <a:t> 후 </a:t>
            </a:r>
            <a:r>
              <a:rPr lang="ko-KR" altLang="en-US" dirty="0" err="1"/>
              <a:t>선택시</a:t>
            </a:r>
            <a:r>
              <a:rPr lang="ko-KR" altLang="en-US" dirty="0"/>
              <a:t> 해당 병원에게 해당 구급차가 가고 있다는 정보도 알릴 수 있도록 구현하였습니다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 클라이언트에서는</a:t>
            </a:r>
            <a:endParaRPr lang="en-US" altLang="ko-KR" dirty="0"/>
          </a:p>
          <a:p>
            <a:r>
              <a:rPr lang="ko-KR" altLang="en-US" dirty="0"/>
              <a:t>필요한 응급실 정보를 클릭하면 주변에 해당 응급실을 사용할 수 있는 병원 정보를 </a:t>
            </a:r>
            <a:endParaRPr lang="en-US" altLang="ko-KR" dirty="0"/>
          </a:p>
          <a:p>
            <a:r>
              <a:rPr lang="ko-KR" altLang="en-US" dirty="0" err="1"/>
              <a:t>거리순으로</a:t>
            </a:r>
            <a:r>
              <a:rPr lang="ko-KR" altLang="en-US" dirty="0"/>
              <a:t> 보여주며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병원의 현재 혼잡도와 </a:t>
            </a:r>
            <a:r>
              <a:rPr lang="ko-KR" altLang="en-US" dirty="0" err="1"/>
              <a:t>사용가능한</a:t>
            </a:r>
            <a:r>
              <a:rPr lang="ko-KR" altLang="en-US" dirty="0"/>
              <a:t> 병상의 </a:t>
            </a:r>
            <a:r>
              <a:rPr lang="ko-KR" altLang="en-US" dirty="0" err="1"/>
              <a:t>정보역시</a:t>
            </a:r>
            <a:r>
              <a:rPr lang="ko-KR" altLang="en-US" dirty="0"/>
              <a:t> 같이 넘겨줍니다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환자의 성별</a:t>
            </a:r>
            <a:r>
              <a:rPr lang="en-US" altLang="ko-KR" dirty="0"/>
              <a:t>,</a:t>
            </a:r>
            <a:r>
              <a:rPr lang="ko-KR" altLang="en-US" dirty="0"/>
              <a:t> 혈액형</a:t>
            </a:r>
            <a:r>
              <a:rPr lang="en-US" altLang="ko-KR" dirty="0"/>
              <a:t>,</a:t>
            </a:r>
            <a:r>
              <a:rPr lang="ko-KR" altLang="en-US" dirty="0"/>
              <a:t> 특이사항들을 등록하여 병원과 환자에 대한 정보를 공유할 수 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7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처음 클라이언트가 서버에 접속 후  자신이 구급차의 소켓이라고 알려주는 타입과 위치를 서버에게 전송하게 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이러한 메시지를 받고 응답으로 현재 이용 가능한 모든 병원의 정보를 알려주게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8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</a:t>
            </a:r>
            <a:r>
              <a:rPr lang="ko-KR" altLang="en-US" dirty="0" err="1"/>
              <a:t>필요로하는</a:t>
            </a:r>
            <a:r>
              <a:rPr lang="ko-KR" altLang="en-US" dirty="0"/>
              <a:t> 응급실 정보 </a:t>
            </a:r>
            <a:r>
              <a:rPr lang="ko-KR" altLang="en-US" dirty="0" err="1"/>
              <a:t>요청시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클라이언트는 조건에 맞는 응급실을 찾아 클라이언트에게 보내준다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11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병원을 선택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업데이트된 병원의 상황을 보내준다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환자의 정보는 옵션이다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1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리셋 버튼을 이용해</a:t>
            </a:r>
            <a:endParaRPr lang="en-US" altLang="ko-KR" dirty="0"/>
          </a:p>
          <a:p>
            <a:r>
              <a:rPr lang="ko-KR" altLang="en-US" dirty="0"/>
              <a:t>선택한 병원을 해지하면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해지했다는 메시지를 서버에게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0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</a:t>
            </a:r>
            <a:r>
              <a:rPr lang="en-US" altLang="ko-KR" dirty="0"/>
              <a:t> </a:t>
            </a:r>
            <a:r>
              <a:rPr lang="ko-KR" altLang="en-US" dirty="0"/>
              <a:t>자신의 </a:t>
            </a:r>
            <a:r>
              <a:rPr lang="ko-KR" altLang="en-US" dirty="0" err="1"/>
              <a:t>위치을</a:t>
            </a:r>
            <a:r>
              <a:rPr lang="ko-KR" altLang="en-US" dirty="0"/>
              <a:t> </a:t>
            </a:r>
            <a:r>
              <a:rPr lang="ko-KR" altLang="en-US" dirty="0" err="1"/>
              <a:t>변경시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 구급차의 정보를 업데이트해 가장 가까운 병원의 정보를 찾아 보내준다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도착 메시지를 서버에게 보내면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그 정보를 다른 구급차와 병원에게 알린다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32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15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병원에서 </a:t>
            </a:r>
            <a:r>
              <a:rPr lang="ko-KR" altLang="en-US" dirty="0" err="1"/>
              <a:t>수용인원을</a:t>
            </a:r>
            <a:r>
              <a:rPr lang="ko-KR" altLang="en-US" dirty="0"/>
              <a:t> 설정하면 </a:t>
            </a:r>
            <a:endParaRPr lang="en-US" altLang="ko-KR" dirty="0"/>
          </a:p>
          <a:p>
            <a:r>
              <a:rPr lang="ko-KR" altLang="en-US" dirty="0"/>
              <a:t>서버는 그 정보를 받아 해당 병원의 정보를 </a:t>
            </a:r>
            <a:r>
              <a:rPr lang="ko-KR" altLang="en-US" dirty="0" err="1"/>
              <a:t>필요로하는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구급차 클라이언트에게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70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</a:t>
            </a:r>
            <a:r>
              <a:rPr lang="en-US" altLang="ko-KR" dirty="0"/>
              <a:t> </a:t>
            </a:r>
            <a:r>
              <a:rPr lang="ko-KR" altLang="en-US" dirty="0"/>
              <a:t>자신의 병원을 선택했다는 메시지를 보냈을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그 정보를 병원에게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98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</a:t>
            </a:r>
            <a:r>
              <a:rPr lang="en-US" altLang="ko-KR" dirty="0"/>
              <a:t> </a:t>
            </a:r>
            <a:r>
              <a:rPr lang="ko-KR" altLang="en-US" dirty="0"/>
              <a:t>자신의 </a:t>
            </a:r>
            <a:r>
              <a:rPr lang="ko-KR" altLang="en-US" dirty="0" err="1"/>
              <a:t>위치을</a:t>
            </a:r>
            <a:r>
              <a:rPr lang="ko-KR" altLang="en-US" dirty="0"/>
              <a:t> </a:t>
            </a:r>
            <a:r>
              <a:rPr lang="ko-KR" altLang="en-US" dirty="0" err="1"/>
              <a:t>변경시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 구급차의 정보를 업데이트해 가장 가까운 병원의 정보를 찾아 보내준다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6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서버에게 병원에 도착했다는 메시지를 보내면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그 정보를 해당 병원에게 보낸다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3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구급차가 </a:t>
            </a:r>
            <a:r>
              <a:rPr lang="ko-KR" altLang="en-US" dirty="0" err="1"/>
              <a:t>다른병원을</a:t>
            </a:r>
            <a:r>
              <a:rPr lang="ko-KR" altLang="en-US" dirty="0"/>
              <a:t> 선택했거나 초기화버튼을 눌러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병원선택을</a:t>
            </a:r>
            <a:r>
              <a:rPr lang="ko-KR" altLang="en-US" dirty="0"/>
              <a:t> 취소하면 병원에서는 그 정보를 서버로 </a:t>
            </a:r>
            <a:r>
              <a:rPr lang="ko-KR" altLang="en-US" dirty="0" err="1"/>
              <a:t>부터</a:t>
            </a:r>
            <a:r>
              <a:rPr lang="ko-KR" altLang="en-US" dirty="0"/>
              <a:t> 받아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필요한 과정을 수행한다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71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3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5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1.</a:t>
            </a:r>
            <a:r>
              <a:rPr lang="ko-KR" altLang="en-US" dirty="0"/>
              <a:t> 항상 움직이는 구급차에 특성에 맞게 모바일 기기에서 작동할 수 있는 클라이언트 개발에 대한 아쉬움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  응급차를 표시할 지도 같은 기능을 넣고 싶었지만 시간상 구현하지 못했다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 startAt="3"/>
            </a:pPr>
            <a:r>
              <a:rPr lang="ko-KR" altLang="en-US" dirty="0"/>
              <a:t>개발을 윈도우와 맥 또한 이클립스와 인텔리</a:t>
            </a:r>
            <a:r>
              <a:rPr lang="en-US" altLang="ko-KR" dirty="0"/>
              <a:t>J</a:t>
            </a:r>
            <a:r>
              <a:rPr lang="ko-KR" altLang="en-US" dirty="0"/>
              <a:t>로 각자 다른 환경에서 진행하다 보니 같은 코드에 </a:t>
            </a:r>
            <a:br>
              <a:rPr lang="en-US" altLang="ko-KR" dirty="0"/>
            </a:br>
            <a:r>
              <a:rPr lang="ko-KR" altLang="en-US" dirty="0"/>
              <a:t>다른 동작을 하는 경우가 있어 같은 코드를 둘이서 작성하는 것에 애로 사항이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GIT</a:t>
            </a:r>
            <a:r>
              <a:rPr lang="ko-KR" altLang="en-US" dirty="0"/>
              <a:t>을 사용하지 않아 협업 동안 버전 관리에 대한 이슈가 존재했었다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 완벽히 문서화가 되지 않은 상태로 </a:t>
            </a:r>
            <a:r>
              <a:rPr lang="en-US" altLang="ko-KR" dirty="0"/>
              <a:t>Waterfall</a:t>
            </a:r>
            <a:r>
              <a:rPr lang="ko-KR" altLang="en-US" dirty="0"/>
              <a:t> 모델을 이용해 개발을 진행하다 보니 </a:t>
            </a:r>
            <a:endParaRPr lang="en-US" altLang="ko-KR" dirty="0"/>
          </a:p>
          <a:p>
            <a:r>
              <a:rPr lang="ko-KR" altLang="en-US" dirty="0"/>
              <a:t>중간에 프로그램에 대한 수정이 필요했을 때 부가적인 수정이 많이 필요했었다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구급대원의 일상에 대한 영상을 보게 되었는데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구급차가 환자를 태우고 즉시 병원으로 이송하는 것이 아니라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해당병원에</a:t>
            </a:r>
            <a:r>
              <a:rPr lang="ko-KR" altLang="en-US" dirty="0"/>
              <a:t> 환자를 받을 수 있는지 각 병원에 일일이 확인 후에 출발 한다는 것을 알게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각 병원마다 수용할 수 있는 환자수가 다르고 또한 처치 가능한 응급상황이 다르기 때문이라고 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구급차에서 병원의 정보를 모두 볼 수 있다면 조금이라도 </a:t>
            </a:r>
            <a:r>
              <a:rPr lang="ko-KR" altLang="en-US" dirty="0" err="1"/>
              <a:t>이송시간을</a:t>
            </a:r>
            <a:r>
              <a:rPr lang="ko-KR" altLang="en-US" dirty="0"/>
              <a:t> 줄일 수 있지 않을까라는 생각에  개발을 진행하게 되었다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프로그램을 개발 시 다음과 같은 기능을 구현하는 것을 목표로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구급차에서 환자의 상황을 고려해 진료 가능한 병원을 확인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구급차에서 병원까지 가까운 </a:t>
            </a:r>
            <a:r>
              <a:rPr lang="ko-KR" altLang="en-US" dirty="0" err="1"/>
              <a:t>병원순으로</a:t>
            </a:r>
            <a:r>
              <a:rPr lang="ko-KR" altLang="en-US" dirty="0"/>
              <a:t> 정렬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구급차에서 환자의 상태나 정보를 병원과 공유</a:t>
            </a:r>
            <a:r>
              <a:rPr lang="en-US" altLang="ko-KR" dirty="0"/>
              <a:t>(</a:t>
            </a:r>
            <a:r>
              <a:rPr lang="ko-KR" altLang="en-US" dirty="0"/>
              <a:t> 혈액형</a:t>
            </a:r>
            <a:r>
              <a:rPr lang="en-US" altLang="ko-KR" dirty="0"/>
              <a:t>,</a:t>
            </a:r>
            <a:r>
              <a:rPr lang="ko-KR" altLang="en-US" dirty="0"/>
              <a:t> 성별</a:t>
            </a:r>
            <a:r>
              <a:rPr lang="en-US" altLang="ko-KR" dirty="0"/>
              <a:t>,</a:t>
            </a:r>
            <a:r>
              <a:rPr lang="ko-KR" altLang="en-US" dirty="0"/>
              <a:t> 환자 상태 등등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구급차에서 병원을 선택 시 병원에서 구급차가 오고 있다는 것을 알 수 있도록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9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제목 수정 필요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자바를 이용해서 </a:t>
            </a:r>
            <a:endParaRPr lang="en-US" altLang="ko-KR" dirty="0"/>
          </a:p>
          <a:p>
            <a:r>
              <a:rPr lang="ko-KR" altLang="en-US" dirty="0"/>
              <a:t>구급차와 병원에서 필요로 하는 기능이 다른 점을 고려해서</a:t>
            </a:r>
            <a:endParaRPr lang="en-US" altLang="ko-KR" dirty="0"/>
          </a:p>
          <a:p>
            <a:r>
              <a:rPr lang="ko-KR" altLang="en-US" dirty="0"/>
              <a:t>구급차클라이언트</a:t>
            </a:r>
            <a:r>
              <a:rPr lang="en-US" altLang="ko-KR" dirty="0"/>
              <a:t>,</a:t>
            </a:r>
            <a:r>
              <a:rPr lang="ko-KR" altLang="en-US" dirty="0"/>
              <a:t> 병원클라이언트</a:t>
            </a:r>
            <a:r>
              <a:rPr lang="en-US" altLang="ko-KR" dirty="0"/>
              <a:t>,</a:t>
            </a:r>
            <a:r>
              <a:rPr lang="ko-KR" altLang="en-US" dirty="0"/>
              <a:t> 서버 이렇게 총 </a:t>
            </a:r>
            <a:r>
              <a:rPr lang="en-US" altLang="ko-KR" dirty="0"/>
              <a:t>3</a:t>
            </a:r>
            <a:r>
              <a:rPr lang="ko-KR" altLang="en-US" dirty="0"/>
              <a:t>개를 나누어 구현하였습니다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2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다음과 같이 역할을 분담해 개발을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7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기존 자바의</a:t>
            </a:r>
            <a:r>
              <a:rPr lang="en-US" altLang="ko-KR" dirty="0"/>
              <a:t> IO</a:t>
            </a:r>
            <a:r>
              <a:rPr lang="ko-KR" altLang="en-US" dirty="0"/>
              <a:t>는 커널 영역에 데이터 밀어 넣고 커널 영역에 있는 데이터가 다시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프로세스의 버퍼에 복사되는 과정을 거쳤고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이러한 과정이 일어나는 동안 작업을 요청한 쓰레드는 </a:t>
            </a:r>
            <a:r>
              <a:rPr lang="en-US" altLang="ko-KR" dirty="0"/>
              <a:t>Blocking</a:t>
            </a:r>
            <a:r>
              <a:rPr lang="ko-KR" altLang="en-US" dirty="0"/>
              <a:t> 된다는 단점이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내용 참조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jeong-pro.tistory.com</a:t>
            </a:r>
            <a:r>
              <a:rPr lang="en" altLang="ko-KR" dirty="0"/>
              <a:t>/145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5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ko-KR" altLang="en-US" dirty="0"/>
              <a:t>이러한 문제를 해결하기 위해 저희는 유저 영역의 버퍼와 커널 영역의 버퍼가 같은 물리 메모리를 참조하게 매핑 되는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자바의 </a:t>
            </a:r>
            <a:r>
              <a:rPr lang="en-US" altLang="ko-KR" dirty="0"/>
              <a:t>NIO</a:t>
            </a:r>
            <a:r>
              <a:rPr lang="ko-KR" altLang="en-US" dirty="0"/>
              <a:t> 패키지를 이용해서  불필요하게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en-US" altLang="ko-KR" dirty="0"/>
              <a:t>Blocking</a:t>
            </a:r>
            <a:r>
              <a:rPr lang="ko-KR" altLang="en-US" dirty="0"/>
              <a:t>되는 것을 피했습니다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1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BEBC8B-0F2A-D54E-B47B-2681AE25D2A4}"/>
              </a:ext>
            </a:extLst>
          </p:cNvPr>
          <p:cNvSpPr/>
          <p:nvPr userDrawn="1"/>
        </p:nvSpPr>
        <p:spPr>
          <a:xfrm>
            <a:off x="264856" y="61535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FD274A4-68EE-064C-BB91-9B255637901F}"/>
              </a:ext>
            </a:extLst>
          </p:cNvPr>
          <p:cNvSpPr/>
          <p:nvPr userDrawn="1"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0C569-02E2-774A-854C-C4D89144532F}"/>
              </a:ext>
            </a:extLst>
          </p:cNvPr>
          <p:cNvSpPr txBox="1"/>
          <p:nvPr userDrawn="1"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2021-06-11(Fri)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5.wdp"/><Relationship Id="rId5" Type="http://schemas.openxmlformats.org/officeDocument/2006/relationships/image" Target="../media/image25.png"/><Relationship Id="rId10" Type="http://schemas.openxmlformats.org/officeDocument/2006/relationships/image" Target="../media/image8.png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microsoft.com/office/2007/relationships/hdphoto" Target="../media/hdphoto5.wdp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microsoft.com/office/2007/relationships/hdphoto" Target="../media/hdphoto6.wdp"/><Relationship Id="rId9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5.png"/><Relationship Id="rId10" Type="http://schemas.microsoft.com/office/2007/relationships/hdphoto" Target="../media/hdphoto5.wdp"/><Relationship Id="rId4" Type="http://schemas.microsoft.com/office/2007/relationships/hdphoto" Target="../media/hdphoto7.wdp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microsoft.com/office/2007/relationships/hdphoto" Target="../media/hdphoto7.wdp"/><Relationship Id="rId9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microsoft.com/office/2007/relationships/hdphoto" Target="../media/hdphoto5.wdp"/><Relationship Id="rId4" Type="http://schemas.microsoft.com/office/2007/relationships/hdphoto" Target="../media/hdphoto7.wdp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응급의료 모니터링 시스템</a:t>
            </a:r>
            <a:endParaRPr lang="en-US" altLang="ko-KR" sz="2800" b="1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spc="-150" dirty="0">
                <a:solidFill>
                  <a:schemeClr val="bg1"/>
                </a:solidFill>
              </a:rPr>
              <a:t>- 7</a:t>
            </a:r>
            <a:r>
              <a:rPr lang="ko-KR" altLang="en-US" sz="2800" b="1" spc="-150" dirty="0">
                <a:solidFill>
                  <a:schemeClr val="bg1"/>
                </a:solidFill>
              </a:rPr>
              <a:t>조 </a:t>
            </a:r>
            <a:r>
              <a:rPr lang="en-US" altLang="ko-KR" sz="2800" b="1" spc="-150" dirty="0">
                <a:solidFill>
                  <a:schemeClr val="bg1"/>
                </a:solidFill>
              </a:rPr>
              <a:t>-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581128"/>
            <a:ext cx="273630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2017115300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김천구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2016115546</a:t>
            </a:r>
            <a:r>
              <a:rPr lang="ko-KR" altLang="en-US" sz="1600" b="1" dirty="0">
                <a:solidFill>
                  <a:schemeClr val="bg1"/>
                </a:solidFill>
              </a:rPr>
              <a:t> 김민석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2016115827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윤정균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네트워크 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2F4B5-D868-4644-8295-0C77059B447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E6AB5-51BC-4947-B2E0-F01669A3E4DD}"/>
              </a:ext>
            </a:extLst>
          </p:cNvPr>
          <p:cNvSpPr txBox="1"/>
          <p:nvPr/>
        </p:nvSpPr>
        <p:spPr>
          <a:xfrm>
            <a:off x="2962985" y="1513331"/>
            <a:ext cx="431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NIO</a:t>
            </a:r>
            <a:r>
              <a:rPr lang="ko-KR" altLang="en-US" dirty="0"/>
              <a:t> 기반 </a:t>
            </a:r>
            <a:r>
              <a:rPr lang="en-US" altLang="ko-KR" dirty="0"/>
              <a:t>TCP</a:t>
            </a:r>
            <a:r>
              <a:rPr lang="ko-KR" altLang="en-US" dirty="0"/>
              <a:t> 비동기 채널</a:t>
            </a:r>
          </a:p>
        </p:txBody>
      </p:sp>
      <p:sp>
        <p:nvSpPr>
          <p:cNvPr id="13" name="모서리가 둥근 직사각형 25">
            <a:extLst>
              <a:ext uri="{FF2B5EF4-FFF2-40B4-BE49-F238E27FC236}">
                <a16:creationId xmlns:a16="http://schemas.microsoft.com/office/drawing/2014/main" id="{6C60D50F-04E3-F74A-A6D4-77BFAA7814DC}"/>
              </a:ext>
            </a:extLst>
          </p:cNvPr>
          <p:cNvSpPr/>
          <p:nvPr/>
        </p:nvSpPr>
        <p:spPr>
          <a:xfrm>
            <a:off x="467544" y="2098106"/>
            <a:ext cx="8064896" cy="4211214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E13994F-9FF1-2D4A-8EB4-CB57C8D9970E}"/>
              </a:ext>
            </a:extLst>
          </p:cNvPr>
          <p:cNvSpPr/>
          <p:nvPr/>
        </p:nvSpPr>
        <p:spPr>
          <a:xfrm>
            <a:off x="971600" y="1882663"/>
            <a:ext cx="1991385" cy="4799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비동기 채널 그룹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00654FB-D831-3545-8B4E-04783CE409C8}"/>
              </a:ext>
            </a:extLst>
          </p:cNvPr>
          <p:cNvSpPr/>
          <p:nvPr/>
        </p:nvSpPr>
        <p:spPr>
          <a:xfrm>
            <a:off x="1043608" y="2877274"/>
            <a:ext cx="2016224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비동기</a:t>
            </a:r>
            <a:r>
              <a:rPr kumimoji="1" lang="ko-KR" altLang="en-US" dirty="0">
                <a:solidFill>
                  <a:schemeClr val="tx1"/>
                </a:solidFill>
              </a:rPr>
              <a:t> 서버 소켓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A2896591-4113-D640-AB26-FFC78502848E}"/>
              </a:ext>
            </a:extLst>
          </p:cNvPr>
          <p:cNvSpPr/>
          <p:nvPr/>
        </p:nvSpPr>
        <p:spPr>
          <a:xfrm>
            <a:off x="1027909" y="3501674"/>
            <a:ext cx="2016224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비동기 소켓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34BDBB44-1F51-4D4B-BEC1-C01FB6BD4C2F}"/>
              </a:ext>
            </a:extLst>
          </p:cNvPr>
          <p:cNvSpPr/>
          <p:nvPr/>
        </p:nvSpPr>
        <p:spPr>
          <a:xfrm>
            <a:off x="971600" y="5373216"/>
            <a:ext cx="2016224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비동기 소켓 </a:t>
            </a:r>
            <a:r>
              <a:rPr kumimoji="1" lang="en-US" altLang="ko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9722E5-72A3-8049-85FA-0A767F3960C1}"/>
              </a:ext>
            </a:extLst>
          </p:cNvPr>
          <p:cNvSpPr/>
          <p:nvPr/>
        </p:nvSpPr>
        <p:spPr>
          <a:xfrm>
            <a:off x="1967292" y="4203713"/>
            <a:ext cx="84428" cy="893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5475EE-3312-1D4E-B81D-006DBC3F377E}"/>
              </a:ext>
            </a:extLst>
          </p:cNvPr>
          <p:cNvSpPr/>
          <p:nvPr/>
        </p:nvSpPr>
        <p:spPr>
          <a:xfrm>
            <a:off x="1962529" y="4529656"/>
            <a:ext cx="84428" cy="893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6AF0804-E602-8842-82D3-40169EB13027}"/>
              </a:ext>
            </a:extLst>
          </p:cNvPr>
          <p:cNvSpPr/>
          <p:nvPr/>
        </p:nvSpPr>
        <p:spPr>
          <a:xfrm>
            <a:off x="1962529" y="4889030"/>
            <a:ext cx="84428" cy="893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모서리가 둥근 직사각형 25">
            <a:extLst>
              <a:ext uri="{FF2B5EF4-FFF2-40B4-BE49-F238E27FC236}">
                <a16:creationId xmlns:a16="http://schemas.microsoft.com/office/drawing/2014/main" id="{3FC2F027-6E39-BD42-A33D-A63AF5D23F54}"/>
              </a:ext>
            </a:extLst>
          </p:cNvPr>
          <p:cNvSpPr/>
          <p:nvPr/>
        </p:nvSpPr>
        <p:spPr>
          <a:xfrm>
            <a:off x="4330519" y="2302165"/>
            <a:ext cx="3888844" cy="380309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D7F8E77-6F6F-734C-982C-760EAF3B00B7}"/>
              </a:ext>
            </a:extLst>
          </p:cNvPr>
          <p:cNvSpPr/>
          <p:nvPr/>
        </p:nvSpPr>
        <p:spPr>
          <a:xfrm>
            <a:off x="5468195" y="2168948"/>
            <a:ext cx="1613491" cy="387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Thread Pool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9854F3-2DC3-F44B-B6A4-5AE1F63D29AE}"/>
              </a:ext>
            </a:extLst>
          </p:cNvPr>
          <p:cNvSpPr/>
          <p:nvPr/>
        </p:nvSpPr>
        <p:spPr>
          <a:xfrm>
            <a:off x="4572000" y="4149079"/>
            <a:ext cx="1613491" cy="46995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59AE3D-7AB3-434F-848E-9D878A48870B}"/>
              </a:ext>
            </a:extLst>
          </p:cNvPr>
          <p:cNvSpPr txBox="1"/>
          <p:nvPr/>
        </p:nvSpPr>
        <p:spPr>
          <a:xfrm>
            <a:off x="4680012" y="37490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4E077DC-48F3-8F4A-A0C5-6B337A633B5D}"/>
              </a:ext>
            </a:extLst>
          </p:cNvPr>
          <p:cNvSpPr/>
          <p:nvPr/>
        </p:nvSpPr>
        <p:spPr>
          <a:xfrm>
            <a:off x="6525970" y="3159013"/>
            <a:ext cx="1499440" cy="387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Thread 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886EDCC2-81BD-4341-B267-587274317B8A}"/>
              </a:ext>
            </a:extLst>
          </p:cNvPr>
          <p:cNvSpPr/>
          <p:nvPr/>
        </p:nvSpPr>
        <p:spPr>
          <a:xfrm>
            <a:off x="6530791" y="3761779"/>
            <a:ext cx="1499440" cy="387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Thread 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CA9BAB17-C0B0-4B45-84D9-9F49B715F02D}"/>
              </a:ext>
            </a:extLst>
          </p:cNvPr>
          <p:cNvSpPr/>
          <p:nvPr/>
        </p:nvSpPr>
        <p:spPr>
          <a:xfrm>
            <a:off x="6525970" y="4353138"/>
            <a:ext cx="1499440" cy="387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Thread 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AC15EDE-3111-DD44-B24B-3E99757A1FA2}"/>
              </a:ext>
            </a:extLst>
          </p:cNvPr>
          <p:cNvSpPr/>
          <p:nvPr/>
        </p:nvSpPr>
        <p:spPr>
          <a:xfrm>
            <a:off x="6534431" y="5344669"/>
            <a:ext cx="1499440" cy="3873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Thread 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6CE12C4-FDA1-B64F-81B0-D57EEAC35385}"/>
              </a:ext>
            </a:extLst>
          </p:cNvPr>
          <p:cNvSpPr/>
          <p:nvPr/>
        </p:nvSpPr>
        <p:spPr>
          <a:xfrm>
            <a:off x="7191262" y="4837700"/>
            <a:ext cx="84428" cy="893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4DE5DFC-2DBA-7947-8D58-70172A727092}"/>
              </a:ext>
            </a:extLst>
          </p:cNvPr>
          <p:cNvSpPr/>
          <p:nvPr/>
        </p:nvSpPr>
        <p:spPr>
          <a:xfrm>
            <a:off x="7191262" y="5019557"/>
            <a:ext cx="84428" cy="893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588E839-AFD4-544B-8589-B05D6F8E85FB}"/>
              </a:ext>
            </a:extLst>
          </p:cNvPr>
          <p:cNvSpPr/>
          <p:nvPr/>
        </p:nvSpPr>
        <p:spPr>
          <a:xfrm>
            <a:off x="7187510" y="5221869"/>
            <a:ext cx="84428" cy="893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3F71EE4A-DD7B-8D42-B0FB-D702862E4A6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59832" y="3093298"/>
            <a:ext cx="1440160" cy="1290760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CC4F55C9-5BDD-AD49-A140-DB57BFB3F191}"/>
              </a:ext>
            </a:extLst>
          </p:cNvPr>
          <p:cNvCxnSpPr>
            <a:cxnSpLocks/>
          </p:cNvCxnSpPr>
          <p:nvPr/>
        </p:nvCxnSpPr>
        <p:spPr>
          <a:xfrm flipV="1">
            <a:off x="3044133" y="4382921"/>
            <a:ext cx="1465242" cy="1238224"/>
          </a:xfrm>
          <a:prstGeom prst="bentConnector3">
            <a:avLst>
              <a:gd name="adj1" fmla="val 5088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46A5C0-F90B-1742-AB80-2976D465E685}"/>
              </a:ext>
            </a:extLst>
          </p:cNvPr>
          <p:cNvSpPr/>
          <p:nvPr/>
        </p:nvSpPr>
        <p:spPr>
          <a:xfrm>
            <a:off x="3209518" y="2985286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06701A-2E19-6E4A-89C1-4D581721BF7F}"/>
              </a:ext>
            </a:extLst>
          </p:cNvPr>
          <p:cNvSpPr/>
          <p:nvPr/>
        </p:nvSpPr>
        <p:spPr>
          <a:xfrm>
            <a:off x="4718094" y="4278796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42773E-60EC-FB41-B012-8B38C3597CA4}"/>
              </a:ext>
            </a:extLst>
          </p:cNvPr>
          <p:cNvSpPr/>
          <p:nvPr/>
        </p:nvSpPr>
        <p:spPr>
          <a:xfrm>
            <a:off x="5108280" y="4276046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20E582-4881-E644-950F-0B8DC57556DB}"/>
              </a:ext>
            </a:extLst>
          </p:cNvPr>
          <p:cNvSpPr/>
          <p:nvPr/>
        </p:nvSpPr>
        <p:spPr>
          <a:xfrm>
            <a:off x="5479523" y="4282305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F8164E-34FB-3A43-AEBE-289A47CA2DAB}"/>
              </a:ext>
            </a:extLst>
          </p:cNvPr>
          <p:cNvSpPr/>
          <p:nvPr/>
        </p:nvSpPr>
        <p:spPr>
          <a:xfrm>
            <a:off x="5850766" y="4288564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7629E7-B5C8-3249-8CC0-E7E451A75552}"/>
              </a:ext>
            </a:extLst>
          </p:cNvPr>
          <p:cNvSpPr/>
          <p:nvPr/>
        </p:nvSpPr>
        <p:spPr>
          <a:xfrm>
            <a:off x="3209518" y="5514271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52090E0-0014-DF40-80D5-9DADEECC03D7}"/>
              </a:ext>
            </a:extLst>
          </p:cNvPr>
          <p:cNvSpPr/>
          <p:nvPr/>
        </p:nvSpPr>
        <p:spPr>
          <a:xfrm>
            <a:off x="3668742" y="3790793"/>
            <a:ext cx="216024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DCA63CB-6A95-6247-A0EC-03DC3677EE05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185491" y="3475497"/>
            <a:ext cx="286577" cy="90856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44269F5-2C84-1749-B263-CFCCF7082B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6185491" y="3955429"/>
            <a:ext cx="345300" cy="41154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B4148DC-1C32-3D40-90A0-B3F92D7BDEAF}"/>
              </a:ext>
            </a:extLst>
          </p:cNvPr>
          <p:cNvSpPr txBox="1"/>
          <p:nvPr/>
        </p:nvSpPr>
        <p:spPr>
          <a:xfrm>
            <a:off x="179512" y="1268760"/>
            <a:ext cx="327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서버 모델 소개</a:t>
            </a:r>
          </a:p>
        </p:txBody>
      </p:sp>
    </p:spTree>
    <p:extLst>
      <p:ext uri="{BB962C8B-B14F-4D97-AF65-F5344CB8AC3E}">
        <p14:creationId xmlns:p14="http://schemas.microsoft.com/office/powerpoint/2010/main" val="323134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C3BE67-D6A8-654A-A1EE-25174F40D9C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E6AB5-51BC-4947-B2E0-F01669A3E4DD}"/>
              </a:ext>
            </a:extLst>
          </p:cNvPr>
          <p:cNvSpPr txBox="1"/>
          <p:nvPr/>
        </p:nvSpPr>
        <p:spPr>
          <a:xfrm>
            <a:off x="4136453" y="1631034"/>
            <a:ext cx="187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서버의 정형화된 패턴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01B37C-92D5-724C-AF69-831DE8F0C0A3}"/>
              </a:ext>
            </a:extLst>
          </p:cNvPr>
          <p:cNvGrpSpPr/>
          <p:nvPr/>
        </p:nvGrpSpPr>
        <p:grpSpPr>
          <a:xfrm>
            <a:off x="505810" y="2595946"/>
            <a:ext cx="2906897" cy="276999"/>
            <a:chOff x="550663" y="2149107"/>
            <a:chExt cx="2412322" cy="276999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D3DE43CE-B6E5-DF4A-9562-FB16A7D9B020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D8159C-A1A2-194D-9CAA-CDFD3AE3268F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Thread Pool</a:t>
              </a:r>
              <a:r>
                <a:rPr lang="ko-KR" altLang="en-US" sz="1200" dirty="0"/>
                <a:t>을 공유할 채널 그룹 생성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AEB6E7-D6F6-A748-88C2-EB65CAC4BAE7}"/>
              </a:ext>
            </a:extLst>
          </p:cNvPr>
          <p:cNvGrpSpPr/>
          <p:nvPr/>
        </p:nvGrpSpPr>
        <p:grpSpPr>
          <a:xfrm>
            <a:off x="470695" y="3159912"/>
            <a:ext cx="2689905" cy="276999"/>
            <a:chOff x="550663" y="2149107"/>
            <a:chExt cx="2412322" cy="276999"/>
          </a:xfrm>
        </p:grpSpPr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25382C9F-0CF8-F945-B7D6-938C2300BF3B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618FE4-F953-FC4E-A817-8445D15573C5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채널 그룹 안에 서버 소켓 생성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DB0F7FC-745D-154F-AC6F-7D3D1FD97BC5}"/>
              </a:ext>
            </a:extLst>
          </p:cNvPr>
          <p:cNvGrpSpPr/>
          <p:nvPr/>
        </p:nvGrpSpPr>
        <p:grpSpPr>
          <a:xfrm>
            <a:off x="505811" y="2115429"/>
            <a:ext cx="2906897" cy="276999"/>
            <a:chOff x="550663" y="2149107"/>
            <a:chExt cx="2412322" cy="276999"/>
          </a:xfrm>
        </p:grpSpPr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2B28629F-5CF6-CD40-940B-ED872C2416E3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F84DE6-DE55-714D-BBC1-22D7002E9F8F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연결정보를 저장할 </a:t>
              </a:r>
              <a:r>
                <a:rPr lang="en-US" altLang="ko-KR" sz="1200" dirty="0"/>
                <a:t>Vector</a:t>
              </a:r>
              <a:r>
                <a:rPr lang="ko-KR" altLang="en-US" sz="1200" dirty="0"/>
                <a:t> 생성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76F9B2A-BEA3-CE42-ACDB-CAB63D148471}"/>
              </a:ext>
            </a:extLst>
          </p:cNvPr>
          <p:cNvGrpSpPr/>
          <p:nvPr/>
        </p:nvGrpSpPr>
        <p:grpSpPr>
          <a:xfrm>
            <a:off x="546046" y="4051650"/>
            <a:ext cx="1385610" cy="276999"/>
            <a:chOff x="550663" y="2149107"/>
            <a:chExt cx="2412322" cy="276999"/>
          </a:xfrm>
        </p:grpSpPr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E14ABD9D-6DC2-CF45-B54E-74C1B47615C4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84B343F-1DCE-324A-9B73-BA29BA2C2FB9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Handler</a:t>
              </a:r>
              <a:r>
                <a:rPr lang="ko-KR" altLang="en-US" sz="1200" dirty="0"/>
                <a:t> 생성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333A856-E69D-874C-ADBD-B586553CD474}"/>
              </a:ext>
            </a:extLst>
          </p:cNvPr>
          <p:cNvGrpSpPr/>
          <p:nvPr/>
        </p:nvGrpSpPr>
        <p:grpSpPr>
          <a:xfrm>
            <a:off x="505810" y="4615617"/>
            <a:ext cx="2270154" cy="276999"/>
            <a:chOff x="550663" y="2149107"/>
            <a:chExt cx="2412322" cy="276999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2FEE8AE6-9724-1C41-8E05-3F08FAD7D40C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5F818F-A757-E043-91FB-EBE4EF715001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성공 </a:t>
              </a:r>
              <a:r>
                <a:rPr lang="en-US" altLang="ko-KR" sz="1200" dirty="0" err="1"/>
                <a:t>CallBack</a:t>
              </a:r>
              <a:r>
                <a:rPr lang="ko-KR" altLang="en-US" sz="1200" dirty="0"/>
                <a:t> 함수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0459C8A-F261-7047-82D7-8C53B63A167D}"/>
              </a:ext>
            </a:extLst>
          </p:cNvPr>
          <p:cNvGrpSpPr/>
          <p:nvPr/>
        </p:nvGrpSpPr>
        <p:grpSpPr>
          <a:xfrm>
            <a:off x="488738" y="5548385"/>
            <a:ext cx="2270154" cy="276999"/>
            <a:chOff x="550663" y="2149107"/>
            <a:chExt cx="2412322" cy="276999"/>
          </a:xfrm>
        </p:grpSpPr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A987F1D7-6F0D-E54C-8016-1C5A808469C4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ACD82C9-7BF2-E546-ADCA-F7494D3741E5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실패 </a:t>
              </a:r>
              <a:r>
                <a:rPr lang="en-US" altLang="ko-KR" sz="1200" dirty="0" err="1"/>
                <a:t>CallBack</a:t>
              </a:r>
              <a:r>
                <a:rPr lang="ko-KR" altLang="en-US" sz="1200" dirty="0"/>
                <a:t> 함수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9267DEB-F758-E74C-BDBC-B3AF31E1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43" y="1949334"/>
            <a:ext cx="4390405" cy="4224141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5F0C6AD-235A-AE4B-829F-F59633B4160E}"/>
              </a:ext>
            </a:extLst>
          </p:cNvPr>
          <p:cNvSpPr/>
          <p:nvPr/>
        </p:nvSpPr>
        <p:spPr>
          <a:xfrm>
            <a:off x="4442370" y="2315631"/>
            <a:ext cx="2879508" cy="130644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13E220E6-2853-C846-8D80-0F834C05F6BD}"/>
              </a:ext>
            </a:extLst>
          </p:cNvPr>
          <p:cNvSpPr/>
          <p:nvPr/>
        </p:nvSpPr>
        <p:spPr>
          <a:xfrm>
            <a:off x="4730738" y="2730318"/>
            <a:ext cx="2879508" cy="338641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6ACB488D-28B9-9847-AE52-F46477682F17}"/>
              </a:ext>
            </a:extLst>
          </p:cNvPr>
          <p:cNvSpPr/>
          <p:nvPr/>
        </p:nvSpPr>
        <p:spPr>
          <a:xfrm>
            <a:off x="4756896" y="3256460"/>
            <a:ext cx="2685853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337A219D-938C-0B46-9FE5-69D406187BD2}"/>
              </a:ext>
            </a:extLst>
          </p:cNvPr>
          <p:cNvSpPr/>
          <p:nvPr/>
        </p:nvSpPr>
        <p:spPr>
          <a:xfrm>
            <a:off x="4827565" y="4301063"/>
            <a:ext cx="2685853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CC5A4830-1702-AC4F-B7E9-E7FD993F0E83}"/>
              </a:ext>
            </a:extLst>
          </p:cNvPr>
          <p:cNvSpPr/>
          <p:nvPr/>
        </p:nvSpPr>
        <p:spPr>
          <a:xfrm>
            <a:off x="5040560" y="4507197"/>
            <a:ext cx="2987824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DFA7A4DE-947E-EE4B-B910-1D6DC1F40ECB}"/>
              </a:ext>
            </a:extLst>
          </p:cNvPr>
          <p:cNvSpPr/>
          <p:nvPr/>
        </p:nvSpPr>
        <p:spPr>
          <a:xfrm>
            <a:off x="5034670" y="5340336"/>
            <a:ext cx="2271642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18B321-C6B1-7A46-BA38-49658C09B0FE}"/>
              </a:ext>
            </a:extLst>
          </p:cNvPr>
          <p:cNvSpPr txBox="1"/>
          <p:nvPr/>
        </p:nvSpPr>
        <p:spPr>
          <a:xfrm>
            <a:off x="179512" y="1268760"/>
            <a:ext cx="327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코드 소개</a:t>
            </a:r>
          </a:p>
        </p:txBody>
      </p:sp>
    </p:spTree>
    <p:extLst>
      <p:ext uri="{BB962C8B-B14F-4D97-AF65-F5344CB8AC3E}">
        <p14:creationId xmlns:p14="http://schemas.microsoft.com/office/powerpoint/2010/main" val="19960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6F8990-15DC-B74A-82C1-CD5E3277852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E6AB5-51BC-4947-B2E0-F01669A3E4DD}"/>
              </a:ext>
            </a:extLst>
          </p:cNvPr>
          <p:cNvSpPr txBox="1"/>
          <p:nvPr/>
        </p:nvSpPr>
        <p:spPr>
          <a:xfrm>
            <a:off x="4136452" y="1631034"/>
            <a:ext cx="259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클라이언트 정형화된 패턴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01B37C-92D5-724C-AF69-831DE8F0C0A3}"/>
              </a:ext>
            </a:extLst>
          </p:cNvPr>
          <p:cNvGrpSpPr/>
          <p:nvPr/>
        </p:nvGrpSpPr>
        <p:grpSpPr>
          <a:xfrm>
            <a:off x="470695" y="2254781"/>
            <a:ext cx="2906897" cy="276999"/>
            <a:chOff x="550663" y="2149107"/>
            <a:chExt cx="2412322" cy="276999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D3DE43CE-B6E5-DF4A-9562-FB16A7D9B020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D8159C-A1A2-194D-9CAA-CDFD3AE3268F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Thread Pool</a:t>
              </a:r>
              <a:r>
                <a:rPr lang="ko-KR" altLang="en-US" sz="1200" dirty="0"/>
                <a:t>을 공유할 채널 그룹 생성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AEB6E7-D6F6-A748-88C2-EB65CAC4BAE7}"/>
              </a:ext>
            </a:extLst>
          </p:cNvPr>
          <p:cNvGrpSpPr/>
          <p:nvPr/>
        </p:nvGrpSpPr>
        <p:grpSpPr>
          <a:xfrm>
            <a:off x="465891" y="2933026"/>
            <a:ext cx="3344738" cy="461665"/>
            <a:chOff x="550663" y="2149107"/>
            <a:chExt cx="2412322" cy="461665"/>
          </a:xfrm>
        </p:grpSpPr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25382C9F-0CF8-F945-B7D6-938C2300BF3B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618FE4-F953-FC4E-A817-8445D15573C5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채널 그룹 안에 클라이언트 소켓 채널 생성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76F9B2A-BEA3-CE42-ACDB-CAB63D148471}"/>
              </a:ext>
            </a:extLst>
          </p:cNvPr>
          <p:cNvGrpSpPr/>
          <p:nvPr/>
        </p:nvGrpSpPr>
        <p:grpSpPr>
          <a:xfrm>
            <a:off x="505810" y="3489619"/>
            <a:ext cx="1297164" cy="276999"/>
            <a:chOff x="550663" y="2149107"/>
            <a:chExt cx="2412322" cy="276999"/>
          </a:xfrm>
        </p:grpSpPr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E14ABD9D-6DC2-CF45-B54E-74C1B47615C4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84B343F-1DCE-324A-9B73-BA29BA2C2FB9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서버에 연결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333A856-E69D-874C-ADBD-B586553CD474}"/>
              </a:ext>
            </a:extLst>
          </p:cNvPr>
          <p:cNvGrpSpPr/>
          <p:nvPr/>
        </p:nvGrpSpPr>
        <p:grpSpPr>
          <a:xfrm>
            <a:off x="461315" y="4477117"/>
            <a:ext cx="2270154" cy="276999"/>
            <a:chOff x="550663" y="2149107"/>
            <a:chExt cx="2412322" cy="276999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2FEE8AE6-9724-1C41-8E05-3F08FAD7D40C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5F818F-A757-E043-91FB-EBE4EF715001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성공 시 </a:t>
              </a:r>
              <a:r>
                <a:rPr lang="en-US" altLang="ko-KR" sz="1200" dirty="0"/>
                <a:t>receive()</a:t>
              </a:r>
              <a:r>
                <a:rPr lang="ko-KR" altLang="en-US" sz="1200" dirty="0"/>
                <a:t> 호출 </a:t>
              </a:r>
            </a:p>
          </p:txBody>
        </p: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5F0C6AD-235A-AE4B-829F-F59633B4160E}"/>
              </a:ext>
            </a:extLst>
          </p:cNvPr>
          <p:cNvSpPr/>
          <p:nvPr/>
        </p:nvSpPr>
        <p:spPr>
          <a:xfrm>
            <a:off x="4442370" y="2315631"/>
            <a:ext cx="2879508" cy="130644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13E220E6-2853-C846-8D80-0F834C05F6BD}"/>
              </a:ext>
            </a:extLst>
          </p:cNvPr>
          <p:cNvSpPr/>
          <p:nvPr/>
        </p:nvSpPr>
        <p:spPr>
          <a:xfrm>
            <a:off x="4730738" y="2730318"/>
            <a:ext cx="2879508" cy="338641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6ACB488D-28B9-9847-AE52-F46477682F17}"/>
              </a:ext>
            </a:extLst>
          </p:cNvPr>
          <p:cNvSpPr/>
          <p:nvPr/>
        </p:nvSpPr>
        <p:spPr>
          <a:xfrm>
            <a:off x="4756896" y="3256460"/>
            <a:ext cx="2685853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337A219D-938C-0B46-9FE5-69D406187BD2}"/>
              </a:ext>
            </a:extLst>
          </p:cNvPr>
          <p:cNvSpPr/>
          <p:nvPr/>
        </p:nvSpPr>
        <p:spPr>
          <a:xfrm>
            <a:off x="4827565" y="4301063"/>
            <a:ext cx="2685853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CC5A4830-1702-AC4F-B7E9-E7FD993F0E83}"/>
              </a:ext>
            </a:extLst>
          </p:cNvPr>
          <p:cNvSpPr/>
          <p:nvPr/>
        </p:nvSpPr>
        <p:spPr>
          <a:xfrm>
            <a:off x="5040560" y="4507197"/>
            <a:ext cx="2987824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DFA7A4DE-947E-EE4B-B910-1D6DC1F40ECB}"/>
              </a:ext>
            </a:extLst>
          </p:cNvPr>
          <p:cNvSpPr/>
          <p:nvPr/>
        </p:nvSpPr>
        <p:spPr>
          <a:xfrm>
            <a:off x="5034670" y="5340336"/>
            <a:ext cx="2271642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8EBCC-71B9-9147-8247-C68F315E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088" y="1908033"/>
            <a:ext cx="4114328" cy="4617311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BEE20B-4D04-D84D-955F-D54CC898B713}"/>
              </a:ext>
            </a:extLst>
          </p:cNvPr>
          <p:cNvGrpSpPr/>
          <p:nvPr/>
        </p:nvGrpSpPr>
        <p:grpSpPr>
          <a:xfrm>
            <a:off x="487343" y="3956002"/>
            <a:ext cx="1385610" cy="276999"/>
            <a:chOff x="550663" y="2149107"/>
            <a:chExt cx="2412322" cy="276999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D5FE8617-0F94-EA47-B65C-B0FF713515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59E45F-1818-6B48-9457-66FFD4ECBBF5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Handler</a:t>
              </a:r>
              <a:r>
                <a:rPr lang="ko-KR" altLang="en-US" sz="1200" dirty="0"/>
                <a:t> 생성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5694D6A-7BEC-974A-96D0-676A1716CC40}"/>
              </a:ext>
            </a:extLst>
          </p:cNvPr>
          <p:cNvGrpSpPr/>
          <p:nvPr/>
        </p:nvGrpSpPr>
        <p:grpSpPr>
          <a:xfrm>
            <a:off x="508130" y="5201528"/>
            <a:ext cx="2270154" cy="276999"/>
            <a:chOff x="550663" y="2149107"/>
            <a:chExt cx="2412322" cy="276999"/>
          </a:xfrm>
        </p:grpSpPr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B82FCEC-9B08-8944-BFDE-90282D22E15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426106"/>
              <a:ext cx="22322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85E15C-EDAE-3D48-B304-0EEB53921533}"/>
                </a:ext>
              </a:extLst>
            </p:cNvPr>
            <p:cNvSpPr txBox="1"/>
            <p:nvPr/>
          </p:nvSpPr>
          <p:spPr>
            <a:xfrm>
              <a:off x="550663" y="2149107"/>
              <a:ext cx="2412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다시 </a:t>
              </a:r>
              <a:r>
                <a:rPr lang="en-US" altLang="ko-KR" sz="1200" dirty="0"/>
                <a:t>receive()</a:t>
              </a:r>
              <a:r>
                <a:rPr lang="ko-KR" altLang="en-US" sz="1200" dirty="0"/>
                <a:t> 재호출</a:t>
              </a:r>
            </a:p>
          </p:txBody>
        </p:sp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CC233D8E-30EB-F44D-AB40-9740747C5115}"/>
              </a:ext>
            </a:extLst>
          </p:cNvPr>
          <p:cNvSpPr/>
          <p:nvPr/>
        </p:nvSpPr>
        <p:spPr>
          <a:xfrm>
            <a:off x="4504348" y="2356909"/>
            <a:ext cx="2217862" cy="290396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FE6E9D6A-19E3-2049-B1D2-6DE6F6B02E15}"/>
              </a:ext>
            </a:extLst>
          </p:cNvPr>
          <p:cNvSpPr/>
          <p:nvPr/>
        </p:nvSpPr>
        <p:spPr>
          <a:xfrm>
            <a:off x="4504348" y="2735196"/>
            <a:ext cx="2155884" cy="124268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C68320D-90D9-1B40-8CF7-190C4963114A}"/>
              </a:ext>
            </a:extLst>
          </p:cNvPr>
          <p:cNvSpPr/>
          <p:nvPr/>
        </p:nvSpPr>
        <p:spPr>
          <a:xfrm>
            <a:off x="4522763" y="2932608"/>
            <a:ext cx="3289597" cy="76389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9FEDA20-9304-9B44-9D4A-CDF9734A53EE}"/>
              </a:ext>
            </a:extLst>
          </p:cNvPr>
          <p:cNvSpPr/>
          <p:nvPr/>
        </p:nvSpPr>
        <p:spPr>
          <a:xfrm>
            <a:off x="4970222" y="3514413"/>
            <a:ext cx="1224136" cy="95109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9282AA81-BE13-764C-B885-3F90BC4299C9}"/>
              </a:ext>
            </a:extLst>
          </p:cNvPr>
          <p:cNvSpPr/>
          <p:nvPr/>
        </p:nvSpPr>
        <p:spPr>
          <a:xfrm>
            <a:off x="4767739" y="5531598"/>
            <a:ext cx="2036509" cy="10842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D503C-814E-2649-ACF8-3F1FF802B0CC}"/>
              </a:ext>
            </a:extLst>
          </p:cNvPr>
          <p:cNvSpPr txBox="1"/>
          <p:nvPr/>
        </p:nvSpPr>
        <p:spPr>
          <a:xfrm>
            <a:off x="179512" y="1268760"/>
            <a:ext cx="327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코드 소개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2A5CF4E7-B1E3-6E4C-A01E-75A29FF0D44F}"/>
              </a:ext>
            </a:extLst>
          </p:cNvPr>
          <p:cNvSpPr/>
          <p:nvPr/>
        </p:nvSpPr>
        <p:spPr>
          <a:xfrm>
            <a:off x="4514876" y="3024211"/>
            <a:ext cx="3289597" cy="100316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8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49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9932" y="256490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887924" y="350049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57854" y="3861048"/>
            <a:ext cx="241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프로그램 소개 </a:t>
            </a:r>
          </a:p>
        </p:txBody>
      </p:sp>
    </p:spTree>
    <p:extLst>
      <p:ext uri="{BB962C8B-B14F-4D97-AF65-F5344CB8AC3E}">
        <p14:creationId xmlns:p14="http://schemas.microsoft.com/office/powerpoint/2010/main" val="302034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F02AD-E636-9648-BD60-4D844D42A5D1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179512" y="1268760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GUI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구성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43F248-9C1D-6047-9A11-B1825618B405}"/>
              </a:ext>
            </a:extLst>
          </p:cNvPr>
          <p:cNvSpPr/>
          <p:nvPr/>
        </p:nvSpPr>
        <p:spPr>
          <a:xfrm>
            <a:off x="1381464" y="5523448"/>
            <a:ext cx="1872209" cy="50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spc="-150" dirty="0">
                <a:solidFill>
                  <a:schemeClr val="accent5">
                    <a:lumMod val="50000"/>
                  </a:schemeClr>
                </a:solidFill>
              </a:rPr>
              <a:t> 구급차 클라이언트</a:t>
            </a:r>
            <a:endParaRPr lang="ko-KR" altLang="en-US" sz="1200" spc="-15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3FEC4A-49E7-8645-B810-4B2664C26714}"/>
              </a:ext>
            </a:extLst>
          </p:cNvPr>
          <p:cNvSpPr/>
          <p:nvPr/>
        </p:nvSpPr>
        <p:spPr>
          <a:xfrm>
            <a:off x="6012160" y="5493752"/>
            <a:ext cx="1872209" cy="50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spc="-150" dirty="0">
                <a:solidFill>
                  <a:schemeClr val="accent5">
                    <a:lumMod val="50000"/>
                  </a:schemeClr>
                </a:solidFill>
              </a:rPr>
              <a:t> 병원 클라이언트</a:t>
            </a:r>
            <a:endParaRPr lang="ko-KR" altLang="en-US" sz="1200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63117-C4D2-E34E-A59A-BA478EF5B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6" y="2250984"/>
            <a:ext cx="4361684" cy="3287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77D7B7-7204-594B-A903-07D3ED6EC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50" y="2184093"/>
            <a:ext cx="4793871" cy="34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7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8B7E-6E3B-A741-A8C9-8DA38D6ED6A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기능 설명  </a:t>
            </a:r>
          </a:p>
        </p:txBody>
      </p:sp>
      <p:pic>
        <p:nvPicPr>
          <p:cNvPr id="19" name="그림 18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97464C4B-1233-2C41-A738-C0193A93C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7" y="2050873"/>
            <a:ext cx="2245030" cy="3459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E3032A-F40D-134C-ADDC-C2065B25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03" y="2094266"/>
            <a:ext cx="4590551" cy="34598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0AEF5E-6FBE-1B48-A6EF-D3D01EF486AF}"/>
              </a:ext>
            </a:extLst>
          </p:cNvPr>
          <p:cNvSpPr/>
          <p:nvPr/>
        </p:nvSpPr>
        <p:spPr>
          <a:xfrm>
            <a:off x="1234874" y="5460794"/>
            <a:ext cx="648072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>
                <a:solidFill>
                  <a:schemeClr val="accent5">
                    <a:lumMod val="50000"/>
                  </a:schemeClr>
                </a:solidFill>
              </a:rPr>
              <a:t>로그인 </a:t>
            </a:r>
            <a:endParaRPr lang="ko-KR" altLang="en-US" sz="1050" spc="-1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30D38-2C30-E749-BED6-827FC8C4FA6F}"/>
              </a:ext>
            </a:extLst>
          </p:cNvPr>
          <p:cNvSpPr/>
          <p:nvPr/>
        </p:nvSpPr>
        <p:spPr>
          <a:xfrm>
            <a:off x="4638738" y="5460793"/>
            <a:ext cx="648072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>
                <a:solidFill>
                  <a:schemeClr val="accent5">
                    <a:lumMod val="50000"/>
                  </a:schemeClr>
                </a:solidFill>
              </a:rPr>
              <a:t>메인 </a:t>
            </a:r>
            <a:endParaRPr lang="ko-KR" altLang="en-US" sz="1050" spc="-1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77C82-02BE-E74D-A1FF-53CE0A642F61}"/>
              </a:ext>
            </a:extLst>
          </p:cNvPr>
          <p:cNvSpPr/>
          <p:nvPr/>
        </p:nvSpPr>
        <p:spPr>
          <a:xfrm>
            <a:off x="7582711" y="5460794"/>
            <a:ext cx="989992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>
                <a:solidFill>
                  <a:schemeClr val="accent5">
                    <a:lumMod val="50000"/>
                  </a:schemeClr>
                </a:solidFill>
              </a:rPr>
              <a:t>정보 등록 </a:t>
            </a:r>
            <a:endParaRPr lang="ko-KR" altLang="en-US" sz="1050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CF60D-7A4C-F447-BA3A-3D52AB939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" y="3707262"/>
            <a:ext cx="3030663" cy="18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7E0B2D-B2DB-4A4A-B6F1-1FD5F64FF86A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기능 설명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B7895-1906-2244-B66F-77AC17190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4" y="2672693"/>
            <a:ext cx="3764735" cy="24511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EDE088-CE06-DB41-8588-4080D7B940B9}"/>
              </a:ext>
            </a:extLst>
          </p:cNvPr>
          <p:cNvSpPr/>
          <p:nvPr/>
        </p:nvSpPr>
        <p:spPr>
          <a:xfrm>
            <a:off x="6322450" y="5284458"/>
            <a:ext cx="936105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>
                <a:solidFill>
                  <a:schemeClr val="accent5">
                    <a:lumMod val="50000"/>
                  </a:schemeClr>
                </a:solidFill>
              </a:rPr>
              <a:t>메인 </a:t>
            </a:r>
            <a:endParaRPr lang="ko-KR" altLang="en-US" sz="1050" spc="-1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9CF4A8-80EE-B347-8B42-6ECB17317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5" y="3324260"/>
            <a:ext cx="3827264" cy="23322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50A5ED-F1FC-1D4D-8047-03E4C32AA8CA}"/>
              </a:ext>
            </a:extLst>
          </p:cNvPr>
          <p:cNvSpPr/>
          <p:nvPr/>
        </p:nvSpPr>
        <p:spPr>
          <a:xfrm>
            <a:off x="2168151" y="5284458"/>
            <a:ext cx="648072" cy="40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>
                <a:solidFill>
                  <a:schemeClr val="accent5">
                    <a:lumMod val="50000"/>
                  </a:schemeClr>
                </a:solidFill>
              </a:rPr>
              <a:t>로그인 </a:t>
            </a:r>
            <a:endParaRPr lang="ko-KR" altLang="en-US" sz="1050" spc="-150" dirty="0"/>
          </a:p>
        </p:txBody>
      </p:sp>
    </p:spTree>
    <p:extLst>
      <p:ext uri="{BB962C8B-B14F-4D97-AF65-F5344CB8AC3E}">
        <p14:creationId xmlns:p14="http://schemas.microsoft.com/office/powerpoint/2010/main" val="411330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02CB01-85FA-7D45-88DB-5ECE56F35550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781048" y="3988370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666759" y="3309545"/>
            <a:ext cx="256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Client.TYPE:2.Name.xPos.yPos;</a:t>
            </a:r>
            <a:endParaRPr lang="ko-KR" altLang="en-US" sz="1400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59AFBB6-7971-7D49-A2A7-B421DEB74666}"/>
              </a:ext>
            </a:extLst>
          </p:cNvPr>
          <p:cNvSpPr/>
          <p:nvPr/>
        </p:nvSpPr>
        <p:spPr>
          <a:xfrm rot="1724407" flipH="1" flipV="1">
            <a:off x="1557445" y="4352610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A8FB67-7D5F-3246-8751-D56A89C42F0F}"/>
              </a:ext>
            </a:extLst>
          </p:cNvPr>
          <p:cNvSpPr txBox="1"/>
          <p:nvPr/>
        </p:nvSpPr>
        <p:spPr>
          <a:xfrm>
            <a:off x="910551" y="5041934"/>
            <a:ext cx="25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Server.Hello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786C3-0C2A-BE4E-B039-176E2C971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976" y="1010204"/>
            <a:ext cx="4256504" cy="5267202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544229C-6861-A64A-8BC7-56E3E8673803}"/>
              </a:ext>
            </a:extLst>
          </p:cNvPr>
          <p:cNvSpPr/>
          <p:nvPr/>
        </p:nvSpPr>
        <p:spPr>
          <a:xfrm>
            <a:off x="5429251" y="2146531"/>
            <a:ext cx="1541638" cy="114073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44C545-CB94-2541-BBA5-405102653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875" y="2514375"/>
            <a:ext cx="4699605" cy="506111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90F7E0-B8F0-5144-B7C0-B3163A131AF8}"/>
              </a:ext>
            </a:extLst>
          </p:cNvPr>
          <p:cNvSpPr txBox="1"/>
          <p:nvPr/>
        </p:nvSpPr>
        <p:spPr>
          <a:xfrm>
            <a:off x="571868" y="182103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CA5105-897E-5A4D-8610-D9AF4470B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151" y="1581607"/>
            <a:ext cx="3163838" cy="13579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45E36-7120-194E-B147-7F7594BC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5756" y="3162079"/>
            <a:ext cx="4306724" cy="595423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C0E64DE-490F-3949-94FA-A85958FFE35E}"/>
              </a:ext>
            </a:extLst>
          </p:cNvPr>
          <p:cNvSpPr/>
          <p:nvPr/>
        </p:nvSpPr>
        <p:spPr>
          <a:xfrm>
            <a:off x="4726388" y="3337401"/>
            <a:ext cx="3852699" cy="318183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0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8" grpId="0"/>
      <p:bldP spid="20" grpId="0" animBg="1"/>
      <p:bldP spid="20" grpId="1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AFD39A-8FA0-FA4F-B1F1-67999EA689F9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DBC1AE-606F-1746-B3AE-7B2553AD2963}"/>
              </a:ext>
            </a:extLst>
          </p:cNvPr>
          <p:cNvSpPr/>
          <p:nvPr/>
        </p:nvSpPr>
        <p:spPr>
          <a:xfrm>
            <a:off x="323528" y="63531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781048" y="3988370"/>
            <a:ext cx="1584177" cy="2620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780899" y="3564419"/>
            <a:ext cx="214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Client.Request.Type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59AFBB6-7971-7D49-A2A7-B421DEB74666}"/>
              </a:ext>
            </a:extLst>
          </p:cNvPr>
          <p:cNvSpPr/>
          <p:nvPr/>
        </p:nvSpPr>
        <p:spPr>
          <a:xfrm rot="1751333" flipH="1" flipV="1">
            <a:off x="1584135" y="4226161"/>
            <a:ext cx="1584177" cy="2620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19CD9-EBB8-EA42-B2E5-8DD9D1E6E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413" y="1128446"/>
            <a:ext cx="4178300" cy="2501900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79AEE9-83A7-4445-930C-3FD5346C4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857" y="2546560"/>
            <a:ext cx="5552312" cy="877340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50B28B8-0ED5-1B43-8D08-A5DB012898D3}"/>
              </a:ext>
            </a:extLst>
          </p:cNvPr>
          <p:cNvSpPr/>
          <p:nvPr/>
        </p:nvSpPr>
        <p:spPr>
          <a:xfrm>
            <a:off x="5508104" y="2298868"/>
            <a:ext cx="1872208" cy="16105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939C40-F5E2-D740-B5A1-8415B2357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808" y="1128446"/>
            <a:ext cx="4169674" cy="3483525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1E755DB-3E4D-584A-823C-BE34CE34D265}"/>
              </a:ext>
            </a:extLst>
          </p:cNvPr>
          <p:cNvSpPr/>
          <p:nvPr/>
        </p:nvSpPr>
        <p:spPr>
          <a:xfrm>
            <a:off x="5141729" y="3895534"/>
            <a:ext cx="2879508" cy="152599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F34FC4-12F4-4A44-8135-B70DD03EE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217" y="728940"/>
            <a:ext cx="4842827" cy="56499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44ACB9-3820-9A47-A917-794683430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921" y="736488"/>
            <a:ext cx="4967608" cy="3571417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B3FA150-CA22-3740-9C23-10F845F83E22}"/>
              </a:ext>
            </a:extLst>
          </p:cNvPr>
          <p:cNvSpPr/>
          <p:nvPr/>
        </p:nvSpPr>
        <p:spPr>
          <a:xfrm>
            <a:off x="4127710" y="3356992"/>
            <a:ext cx="4487514" cy="20837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9CC49-469C-414B-B525-A35A72830F7E}"/>
              </a:ext>
            </a:extLst>
          </p:cNvPr>
          <p:cNvSpPr txBox="1"/>
          <p:nvPr/>
        </p:nvSpPr>
        <p:spPr>
          <a:xfrm>
            <a:off x="-148602" y="4911233"/>
            <a:ext cx="404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/>
              <a:t>Server.Ack.name</a:t>
            </a:r>
            <a:r>
              <a:rPr lang="en-US" altLang="ko-KR" sz="1100" dirty="0"/>
              <a:t>.</a:t>
            </a:r>
            <a:r>
              <a:rPr lang="ko-KR" altLang="en-US" sz="1100" dirty="0"/>
              <a:t>수용인원</a:t>
            </a:r>
            <a:r>
              <a:rPr lang="en-US" altLang="ko-KR" sz="1400" dirty="0"/>
              <a:t>.</a:t>
            </a:r>
            <a:r>
              <a:rPr lang="ko-KR" altLang="en-US" sz="1100" dirty="0" err="1"/>
              <a:t>이송중</a:t>
            </a:r>
            <a:r>
              <a:rPr lang="en-US" altLang="ko-KR" sz="1400" dirty="0"/>
              <a:t>.</a:t>
            </a:r>
            <a:r>
              <a:rPr lang="ko-KR" altLang="en-US" sz="1100" dirty="0" err="1"/>
              <a:t>가능인원</a:t>
            </a:r>
            <a:r>
              <a:rPr lang="en-US" altLang="ko-KR" sz="1400" dirty="0"/>
              <a:t>.</a:t>
            </a:r>
            <a:r>
              <a:rPr lang="ko-KR" altLang="en-US" sz="1100" dirty="0"/>
              <a:t>순서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872" y="4689045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AFB414-8530-8A4F-8207-CC86596E9E99}"/>
              </a:ext>
            </a:extLst>
          </p:cNvPr>
          <p:cNvSpPr txBox="1"/>
          <p:nvPr/>
        </p:nvSpPr>
        <p:spPr>
          <a:xfrm>
            <a:off x="571868" y="182103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병원 정보 요청</a:t>
            </a:r>
          </a:p>
        </p:txBody>
      </p:sp>
    </p:spTree>
    <p:extLst>
      <p:ext uri="{BB962C8B-B14F-4D97-AF65-F5344CB8AC3E}">
        <p14:creationId xmlns:p14="http://schemas.microsoft.com/office/powerpoint/2010/main" val="33928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6" grpId="2" animBg="1"/>
      <p:bldP spid="26" grpId="3" animBg="1"/>
      <p:bldP spid="28" grpId="0" animBg="1"/>
      <p:bldP spid="28" grpId="1" animBg="1"/>
      <p:bldP spid="30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2FF95D-D771-3140-8F19-529406F2A343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2026675" y="3695271"/>
            <a:ext cx="214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Client.To.Name</a:t>
            </a:r>
            <a:r>
              <a:rPr lang="en-US" altLang="ko-KR" sz="1400" dirty="0"/>
              <a:t>.[info];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9CC49-469C-414B-B525-A35A72830F7E}"/>
              </a:ext>
            </a:extLst>
          </p:cNvPr>
          <p:cNvSpPr txBox="1"/>
          <p:nvPr/>
        </p:nvSpPr>
        <p:spPr>
          <a:xfrm>
            <a:off x="27340" y="4981757"/>
            <a:ext cx="404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/>
              <a:t>Server.Ack.name</a:t>
            </a:r>
            <a:r>
              <a:rPr lang="en-US" altLang="ko-KR" sz="1100" dirty="0"/>
              <a:t>.</a:t>
            </a:r>
            <a:r>
              <a:rPr lang="ko-KR" altLang="en-US" sz="1100" dirty="0"/>
              <a:t>수용인원</a:t>
            </a:r>
            <a:r>
              <a:rPr lang="en-US" altLang="ko-KR" sz="1400" dirty="0"/>
              <a:t>.</a:t>
            </a:r>
            <a:r>
              <a:rPr lang="ko-KR" altLang="en-US" sz="1100" dirty="0" err="1"/>
              <a:t>이송중</a:t>
            </a:r>
            <a:r>
              <a:rPr lang="en-US" altLang="ko-KR" sz="1400" dirty="0"/>
              <a:t>.</a:t>
            </a:r>
            <a:r>
              <a:rPr lang="ko-KR" altLang="en-US" sz="1100" dirty="0" err="1"/>
              <a:t>가능인원</a:t>
            </a:r>
            <a:r>
              <a:rPr lang="en-US" altLang="ko-KR" sz="1400" dirty="0"/>
              <a:t>.</a:t>
            </a:r>
            <a:r>
              <a:rPr lang="ko-KR" altLang="en-US" sz="1100" dirty="0"/>
              <a:t>순서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A9054-672A-8D40-B391-88CD187CB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66" y="1124906"/>
            <a:ext cx="4271798" cy="2437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3C44E4-FF44-EB4E-B9D3-1853C3C739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684" y="2775930"/>
            <a:ext cx="5345980" cy="767083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B97E826-23A3-8942-905D-4E714584935D}"/>
              </a:ext>
            </a:extLst>
          </p:cNvPr>
          <p:cNvSpPr/>
          <p:nvPr/>
        </p:nvSpPr>
        <p:spPr>
          <a:xfrm>
            <a:off x="5076056" y="2492896"/>
            <a:ext cx="2353250" cy="202932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B3C9D84-8356-8E4D-B244-96231AFB2E98}"/>
              </a:ext>
            </a:extLst>
          </p:cNvPr>
          <p:cNvSpPr/>
          <p:nvPr/>
        </p:nvSpPr>
        <p:spPr>
          <a:xfrm rot="1724407">
            <a:off x="1686040" y="4120403"/>
            <a:ext cx="1584177" cy="2620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E253D9F8-FA65-9B4D-ACFF-256C68C157D4}"/>
              </a:ext>
            </a:extLst>
          </p:cNvPr>
          <p:cNvSpPr/>
          <p:nvPr/>
        </p:nvSpPr>
        <p:spPr>
          <a:xfrm rot="1751333" flipH="1" flipV="1">
            <a:off x="1532656" y="4322965"/>
            <a:ext cx="1584177" cy="2620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71CD60-7CB4-2A47-A1E4-D9C0A6CD0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9992" y="1067054"/>
            <a:ext cx="4326566" cy="5442801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64DA976B-355F-E64A-8944-A8F719053A8E}"/>
              </a:ext>
            </a:extLst>
          </p:cNvPr>
          <p:cNvSpPr/>
          <p:nvPr/>
        </p:nvSpPr>
        <p:spPr>
          <a:xfrm>
            <a:off x="5221358" y="5683626"/>
            <a:ext cx="1837490" cy="119049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78244-206F-2F4E-84DB-77285A6C5598}"/>
              </a:ext>
            </a:extLst>
          </p:cNvPr>
          <p:cNvSpPr txBox="1"/>
          <p:nvPr/>
        </p:nvSpPr>
        <p:spPr>
          <a:xfrm>
            <a:off x="571868" y="182103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병원 선택</a:t>
            </a:r>
          </a:p>
        </p:txBody>
      </p:sp>
    </p:spTree>
    <p:extLst>
      <p:ext uri="{BB962C8B-B14F-4D97-AF65-F5344CB8AC3E}">
        <p14:creationId xmlns:p14="http://schemas.microsoft.com/office/powerpoint/2010/main" val="9666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20" grpId="0" animBg="1"/>
      <p:bldP spid="20" grpId="1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5963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178559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316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3995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04248" y="268144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개발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632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 아이디어 소개</a:t>
            </a:r>
            <a:br>
              <a:rPr lang="en-US" altLang="ko-KR" sz="1200" b="1" spc="-150" dirty="0"/>
            </a:br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 구현  목표</a:t>
            </a:r>
            <a:br>
              <a:rPr lang="en-US" altLang="ko-KR" sz="1200" b="1" spc="-150" dirty="0"/>
            </a:br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 역할 분담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 서버 모델 소개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 서버 모델 패턴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06794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80424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067944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 </a:t>
            </a:r>
            <a:r>
              <a:rPr lang="en-US" altLang="ko-KR" sz="1200" b="1" spc="-150" dirty="0"/>
              <a:t>GUI</a:t>
            </a:r>
            <a:r>
              <a:rPr lang="ko-KR" altLang="en-US" sz="1200" b="1" spc="-150" dirty="0"/>
              <a:t>  소개</a:t>
            </a:r>
            <a:br>
              <a:rPr lang="en-US" altLang="ko-KR" sz="1200" b="1" spc="-150" dirty="0"/>
            </a:b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 기능 소개</a:t>
            </a:r>
            <a:br>
              <a:rPr lang="en-US" altLang="ko-KR" sz="1200" b="1" spc="-150" dirty="0"/>
            </a:b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구급차 코드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병원 코드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778296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기대 효과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개선 사항</a:t>
            </a:r>
            <a:br>
              <a:rPr lang="en-US" altLang="ko-KR" sz="1200" b="1" spc="-150" dirty="0"/>
            </a:b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Q&amp;A</a:t>
            </a:r>
            <a:endParaRPr lang="ko-KR" altLang="en-US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923928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프로그램 소개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2200" y="285293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마 무 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1133CC-5E14-49BA-AC66-C70BD5D68979}"/>
              </a:ext>
            </a:extLst>
          </p:cNvPr>
          <p:cNvSpPr txBox="1"/>
          <p:nvPr/>
        </p:nvSpPr>
        <p:spPr>
          <a:xfrm>
            <a:off x="6732240" y="176108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B7F972-7124-4BC9-9C6C-B6E04CE6CD7F}"/>
              </a:ext>
            </a:extLst>
          </p:cNvPr>
          <p:cNvSpPr txBox="1"/>
          <p:nvPr/>
        </p:nvSpPr>
        <p:spPr>
          <a:xfrm>
            <a:off x="4067944" y="1785589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EF730-4DCD-8B4C-B126-53509A745C0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711212" y="4113207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841280" y="3672771"/>
            <a:ext cx="214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Client.Reset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571868" y="182103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병원 선택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09538-C318-0F48-A919-6C2AEB6FC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856" y="1592414"/>
            <a:ext cx="5370623" cy="183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9D0ACE-B968-934F-87B6-2FDB722B6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676" y="1592487"/>
            <a:ext cx="5261112" cy="762010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7674C9F-E97E-2549-9882-9DC94A6A81E2}"/>
              </a:ext>
            </a:extLst>
          </p:cNvPr>
          <p:cNvSpPr/>
          <p:nvPr/>
        </p:nvSpPr>
        <p:spPr>
          <a:xfrm>
            <a:off x="4021002" y="2852872"/>
            <a:ext cx="2783246" cy="169321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7DF383-D78C-384A-AD95-B7FB36EC9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9912" y="845239"/>
            <a:ext cx="5046022" cy="3591873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1E197-0767-C644-A3BF-F07988562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742" y="5392077"/>
            <a:ext cx="1700524" cy="1277283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8191B4E3-2299-2C4A-9A78-30F0EB593C02}"/>
              </a:ext>
            </a:extLst>
          </p:cNvPr>
          <p:cNvSpPr/>
          <p:nvPr/>
        </p:nvSpPr>
        <p:spPr>
          <a:xfrm rot="20155716" flipH="1" flipV="1">
            <a:off x="1825849" y="5429142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A0695-7385-DE4E-8FFD-21D28D25C938}"/>
              </a:ext>
            </a:extLst>
          </p:cNvPr>
          <p:cNvSpPr txBox="1"/>
          <p:nvPr/>
        </p:nvSpPr>
        <p:spPr>
          <a:xfrm>
            <a:off x="463243" y="4940835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Server.Desend.Type.Name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21C9E97-CF93-E244-81FA-C7658FB90BCA}"/>
              </a:ext>
            </a:extLst>
          </p:cNvPr>
          <p:cNvSpPr/>
          <p:nvPr/>
        </p:nvSpPr>
        <p:spPr>
          <a:xfrm>
            <a:off x="4320814" y="2883068"/>
            <a:ext cx="4422065" cy="13912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92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3" grpId="0" animBg="1"/>
      <p:bldP spid="23" grpId="1" animBg="1"/>
      <p:bldP spid="27" grpId="0" animBg="1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27BFA-D1F9-6648-945E-758652AB564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781048" y="3988370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2236630" y="3678943"/>
            <a:ext cx="23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Client.SetPos.xPos.yPos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59AFBB6-7971-7D49-A2A7-B421DEB74666}"/>
              </a:ext>
            </a:extLst>
          </p:cNvPr>
          <p:cNvSpPr/>
          <p:nvPr/>
        </p:nvSpPr>
        <p:spPr>
          <a:xfrm rot="1724407" flipH="1" flipV="1">
            <a:off x="1536141" y="4183164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39CC49-469C-414B-B525-A35A72830F7E}"/>
              </a:ext>
            </a:extLst>
          </p:cNvPr>
          <p:cNvSpPr txBox="1"/>
          <p:nvPr/>
        </p:nvSpPr>
        <p:spPr>
          <a:xfrm>
            <a:off x="27340" y="4981757"/>
            <a:ext cx="404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/>
              <a:t>Server.Ack.name</a:t>
            </a:r>
            <a:r>
              <a:rPr lang="en-US" altLang="ko-KR" sz="1100" dirty="0"/>
              <a:t>.</a:t>
            </a:r>
            <a:r>
              <a:rPr lang="ko-KR" altLang="en-US" sz="1100" dirty="0"/>
              <a:t>수용인원</a:t>
            </a:r>
            <a:r>
              <a:rPr lang="en-US" altLang="ko-KR" sz="1400" dirty="0"/>
              <a:t>.</a:t>
            </a:r>
            <a:r>
              <a:rPr lang="ko-KR" altLang="en-US" sz="1100" dirty="0" err="1"/>
              <a:t>이송중</a:t>
            </a:r>
            <a:r>
              <a:rPr lang="en-US" altLang="ko-KR" sz="1400" dirty="0"/>
              <a:t>.</a:t>
            </a:r>
            <a:r>
              <a:rPr lang="ko-KR" altLang="en-US" sz="1100" dirty="0" err="1"/>
              <a:t>가능인원</a:t>
            </a:r>
            <a:r>
              <a:rPr lang="en-US" altLang="ko-KR" sz="1400" dirty="0"/>
              <a:t>.</a:t>
            </a:r>
            <a:r>
              <a:rPr lang="ko-KR" altLang="en-US" sz="1100" dirty="0"/>
              <a:t>순서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4C5F0-295E-BA4A-92F6-159E2A32F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468" y="1376777"/>
            <a:ext cx="4987092" cy="1169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64E15-4746-B740-A57F-1A3893CBD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5144" y="2560645"/>
            <a:ext cx="5902374" cy="783551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4EEF7-DD19-F541-9BD5-98DE5E0463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092" y="1027397"/>
            <a:ext cx="4188425" cy="4993891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382CF96-343D-064F-8066-D32DACABFC77}"/>
              </a:ext>
            </a:extLst>
          </p:cNvPr>
          <p:cNvSpPr/>
          <p:nvPr/>
        </p:nvSpPr>
        <p:spPr>
          <a:xfrm>
            <a:off x="4284780" y="1751274"/>
            <a:ext cx="2779611" cy="169321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57BAF88-30AB-364C-9659-0D90591DBA8C}"/>
              </a:ext>
            </a:extLst>
          </p:cNvPr>
          <p:cNvSpPr/>
          <p:nvPr/>
        </p:nvSpPr>
        <p:spPr>
          <a:xfrm>
            <a:off x="5024766" y="5588657"/>
            <a:ext cx="1851490" cy="14460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4F831-1C71-0645-B727-C1900ED5A5BA}"/>
              </a:ext>
            </a:extLst>
          </p:cNvPr>
          <p:cNvSpPr txBox="1"/>
          <p:nvPr/>
        </p:nvSpPr>
        <p:spPr>
          <a:xfrm>
            <a:off x="571867" y="1821032"/>
            <a:ext cx="198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구급차 위치 변경</a:t>
            </a:r>
          </a:p>
        </p:txBody>
      </p:sp>
    </p:spTree>
    <p:extLst>
      <p:ext uri="{BB962C8B-B14F-4D97-AF65-F5344CB8AC3E}">
        <p14:creationId xmlns:p14="http://schemas.microsoft.com/office/powerpoint/2010/main" val="225111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17" grpId="0"/>
      <p:bldP spid="26" grpId="0" animBg="1"/>
      <p:bldP spid="26" grpId="1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4CF43C-E013-3E42-AC48-4D19E202F63C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395536" y="129781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구급차 코드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679CB-01EC-1146-83DE-4B8A5B50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02" y="3336109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669564" y="4142279"/>
            <a:ext cx="1727104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907704" y="3701656"/>
            <a:ext cx="23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Client.</a:t>
            </a:r>
            <a:r>
              <a:rPr lang="en" altLang="ko-KR" sz="1400" dirty="0" err="1"/>
              <a:t>Success.Name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59CDA-2F87-5B4D-9EA7-5CACD6CD3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284" y="1151797"/>
            <a:ext cx="3999188" cy="2035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7922B-2CC6-1A4B-A7A0-E9EF15434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335" y="2442924"/>
            <a:ext cx="6002980" cy="738718"/>
          </a:xfrm>
          <a:prstGeom prst="rect">
            <a:avLst/>
          </a:prstGeom>
          <a:ln w="15875">
            <a:solidFill>
              <a:srgbClr val="FFFF00"/>
            </a:solidFill>
          </a:ln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D0A920C-FE9D-8046-B1F1-71179BF857B2}"/>
              </a:ext>
            </a:extLst>
          </p:cNvPr>
          <p:cNvSpPr/>
          <p:nvPr/>
        </p:nvSpPr>
        <p:spPr>
          <a:xfrm>
            <a:off x="5381124" y="1709423"/>
            <a:ext cx="1927180" cy="20741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E97BF5-B38D-9949-AAD9-780359CAF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673" y="620688"/>
            <a:ext cx="4294506" cy="5965631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83EE00E-CA92-DF47-8807-45A1E90912A6}"/>
              </a:ext>
            </a:extLst>
          </p:cNvPr>
          <p:cNvSpPr/>
          <p:nvPr/>
        </p:nvSpPr>
        <p:spPr>
          <a:xfrm>
            <a:off x="5509560" y="3679327"/>
            <a:ext cx="2950872" cy="124207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1F63EF-1901-DB45-A980-94719EE5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06" y="4803455"/>
            <a:ext cx="811285" cy="518321"/>
          </a:xfrm>
          <a:prstGeom prst="rect">
            <a:avLst/>
          </a:prstGeom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36A601-375A-A940-B878-84B872F2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405" y="5321776"/>
            <a:ext cx="811285" cy="518321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47E41C-A307-BF49-9F3B-84E422594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4481" y="5808590"/>
            <a:ext cx="1174619" cy="882270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77F69F5A-C105-8E45-A96D-88DE2EA801F7}"/>
              </a:ext>
            </a:extLst>
          </p:cNvPr>
          <p:cNvSpPr/>
          <p:nvPr/>
        </p:nvSpPr>
        <p:spPr>
          <a:xfrm rot="9046455">
            <a:off x="2908461" y="5560315"/>
            <a:ext cx="936616" cy="182908"/>
          </a:xfrm>
          <a:prstGeom prst="rightArrow">
            <a:avLst>
              <a:gd name="adj1" fmla="val 7670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5C75D2E2-1EA4-B244-B59F-FB62AA836EBB}"/>
              </a:ext>
            </a:extLst>
          </p:cNvPr>
          <p:cNvSpPr/>
          <p:nvPr/>
        </p:nvSpPr>
        <p:spPr>
          <a:xfrm rot="10638914">
            <a:off x="1521414" y="4952732"/>
            <a:ext cx="1869372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AADD7-0966-7443-8A9B-389BB803C940}"/>
              </a:ext>
            </a:extLst>
          </p:cNvPr>
          <p:cNvSpPr txBox="1"/>
          <p:nvPr/>
        </p:nvSpPr>
        <p:spPr>
          <a:xfrm>
            <a:off x="1250905" y="4733305"/>
            <a:ext cx="164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병원 정보 업데이트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C50B0-C0E4-C843-946A-EE82A5FF7494}"/>
              </a:ext>
            </a:extLst>
          </p:cNvPr>
          <p:cNvSpPr txBox="1"/>
          <p:nvPr/>
        </p:nvSpPr>
        <p:spPr>
          <a:xfrm>
            <a:off x="1982644" y="5360391"/>
            <a:ext cx="164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도착 정보 알림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E8FDFDD-533F-0D42-9D5D-E47AF0840CA0}"/>
              </a:ext>
            </a:extLst>
          </p:cNvPr>
          <p:cNvSpPr/>
          <p:nvPr/>
        </p:nvSpPr>
        <p:spPr>
          <a:xfrm>
            <a:off x="5220072" y="6021288"/>
            <a:ext cx="2458839" cy="19621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FD05A0-0903-9043-A769-478DC48B0DDC}"/>
              </a:ext>
            </a:extLst>
          </p:cNvPr>
          <p:cNvSpPr txBox="1"/>
          <p:nvPr/>
        </p:nvSpPr>
        <p:spPr>
          <a:xfrm>
            <a:off x="571868" y="182103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 구급차 도착</a:t>
            </a:r>
          </a:p>
        </p:txBody>
      </p:sp>
    </p:spTree>
    <p:extLst>
      <p:ext uri="{BB962C8B-B14F-4D97-AF65-F5344CB8AC3E}">
        <p14:creationId xmlns:p14="http://schemas.microsoft.com/office/powerpoint/2010/main" val="29167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0" grpId="0" animBg="1"/>
      <p:bldP spid="20" grpId="1" animBg="1"/>
      <p:bldP spid="26" grpId="0" animBg="1"/>
      <p:bldP spid="26" grpId="1" animBg="1"/>
      <p:bldP spid="30" grpId="0" animBg="1"/>
      <p:bldP spid="31" grpId="0" animBg="1"/>
      <p:bldP spid="33" grpId="0"/>
      <p:bldP spid="34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64C7AF-0097-0940-88DC-3381A36D895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37A9F-4C24-514E-8661-A47BAE19FF44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669564" y="4142279"/>
            <a:ext cx="1727104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884198" y="3565114"/>
            <a:ext cx="268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Client.TYPE:1.name.xPos.yPos;</a:t>
            </a:r>
            <a:endParaRPr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BD70214-4038-CC43-8A8E-46995EC1757B}"/>
              </a:ext>
            </a:extLst>
          </p:cNvPr>
          <p:cNvSpPr/>
          <p:nvPr/>
        </p:nvSpPr>
        <p:spPr>
          <a:xfrm rot="12537666">
            <a:off x="1350162" y="4507061"/>
            <a:ext cx="1869372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8FCDF-F9A3-8C4A-B8D3-4AA1F2E9A494}"/>
              </a:ext>
            </a:extLst>
          </p:cNvPr>
          <p:cNvSpPr txBox="1"/>
          <p:nvPr/>
        </p:nvSpPr>
        <p:spPr>
          <a:xfrm>
            <a:off x="1070493" y="5043393"/>
            <a:ext cx="2022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Server.Hello</a:t>
            </a:r>
            <a:r>
              <a:rPr lang="en-US" altLang="ko-KR" sz="1600" dirty="0"/>
              <a:t>;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C3457-D887-F54C-B1C4-9C2B55F063A2}"/>
              </a:ext>
            </a:extLst>
          </p:cNvPr>
          <p:cNvSpPr txBox="1"/>
          <p:nvPr/>
        </p:nvSpPr>
        <p:spPr>
          <a:xfrm>
            <a:off x="372959" y="1866310"/>
            <a:ext cx="1700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12C345-9AB1-7E4A-8C9F-0CC3928D1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617" y="644044"/>
            <a:ext cx="3606424" cy="5929952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7E15-AB3B-2148-B50B-6344867D3A54}"/>
              </a:ext>
            </a:extLst>
          </p:cNvPr>
          <p:cNvSpPr/>
          <p:nvPr/>
        </p:nvSpPr>
        <p:spPr>
          <a:xfrm>
            <a:off x="5275641" y="5925923"/>
            <a:ext cx="3384376" cy="288033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30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30" grpId="0" animBg="1"/>
      <p:bldP spid="31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9BDE93-4CA5-D349-8C8A-0262F5567979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650343" y="4047819"/>
            <a:ext cx="1727104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72AAE-2AEA-264A-8BEB-E713FF5EA3A5}"/>
              </a:ext>
            </a:extLst>
          </p:cNvPr>
          <p:cNvSpPr txBox="1"/>
          <p:nvPr/>
        </p:nvSpPr>
        <p:spPr>
          <a:xfrm>
            <a:off x="1995166" y="3638288"/>
            <a:ext cx="2687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Client.Send.Type</a:t>
            </a:r>
            <a:r>
              <a:rPr lang="en-US" altLang="ko-KR" sz="1000" dirty="0"/>
              <a:t>.</a:t>
            </a:r>
            <a:r>
              <a:rPr lang="ko-KR" altLang="en-US" sz="1000" dirty="0"/>
              <a:t>수용인원</a:t>
            </a:r>
            <a:r>
              <a:rPr lang="en-US" altLang="ko-KR" sz="1100" dirty="0"/>
              <a:t>.</a:t>
            </a:r>
            <a:r>
              <a:rPr lang="ko-KR" altLang="en-US" sz="1000" dirty="0" err="1"/>
              <a:t>이송중</a:t>
            </a:r>
            <a:r>
              <a:rPr lang="en-US" altLang="ko-KR" sz="1100" dirty="0"/>
              <a:t>.</a:t>
            </a:r>
            <a:r>
              <a:rPr lang="ko-KR" altLang="en-US" sz="1000" dirty="0" err="1"/>
              <a:t>가능인원</a:t>
            </a:r>
            <a:r>
              <a:rPr lang="en-US" altLang="ko-KR" sz="1000" dirty="0"/>
              <a:t>;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683568" y="1877349"/>
            <a:ext cx="1700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수용인원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64999E-3AA1-3347-B6A2-7C2EE70D9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662" y="1310092"/>
            <a:ext cx="4521200" cy="2057400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3AD0070-2D09-ED43-A7BA-F08699E663DB}"/>
              </a:ext>
            </a:extLst>
          </p:cNvPr>
          <p:cNvSpPr/>
          <p:nvPr/>
        </p:nvSpPr>
        <p:spPr>
          <a:xfrm>
            <a:off x="4716028" y="2957143"/>
            <a:ext cx="2016212" cy="169321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435E2-57E9-B943-9340-4EEF77A65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0057" y="852696"/>
            <a:ext cx="4078984" cy="56726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713A79-CE3E-D74D-8065-E63186D8E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379" y="5052406"/>
            <a:ext cx="811285" cy="518321"/>
          </a:xfrm>
          <a:prstGeom prst="rect">
            <a:avLst/>
          </a:prstGeom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1C7741-EEEA-9E45-B7F8-31EDAD85E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78" y="5570727"/>
            <a:ext cx="811285" cy="518321"/>
          </a:xfrm>
          <a:prstGeom prst="rect">
            <a:avLst/>
          </a:prstGeom>
          <a:ln>
            <a:noFill/>
          </a:ln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29467761-C44C-C345-8C4B-D861019A621A}"/>
              </a:ext>
            </a:extLst>
          </p:cNvPr>
          <p:cNvSpPr/>
          <p:nvPr/>
        </p:nvSpPr>
        <p:spPr>
          <a:xfrm rot="10638914">
            <a:off x="1577887" y="5201683"/>
            <a:ext cx="1869372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4ADF99-6D37-E24A-93B1-76596740117C}"/>
              </a:ext>
            </a:extLst>
          </p:cNvPr>
          <p:cNvSpPr txBox="1"/>
          <p:nvPr/>
        </p:nvSpPr>
        <p:spPr>
          <a:xfrm>
            <a:off x="1397853" y="4947735"/>
            <a:ext cx="164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병원 정보 업데이트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0488F2C-489C-5741-9083-71891659132B}"/>
              </a:ext>
            </a:extLst>
          </p:cNvPr>
          <p:cNvSpPr/>
          <p:nvPr/>
        </p:nvSpPr>
        <p:spPr>
          <a:xfrm>
            <a:off x="5508105" y="6021288"/>
            <a:ext cx="2304256" cy="144016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F82445-BFE3-6041-B1EA-1B896000D0CD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</p:spTree>
    <p:extLst>
      <p:ext uri="{BB962C8B-B14F-4D97-AF65-F5344CB8AC3E}">
        <p14:creationId xmlns:p14="http://schemas.microsoft.com/office/powerpoint/2010/main" val="284812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0" grpId="0" animBg="1"/>
      <p:bldP spid="20" grpId="1" animBg="1"/>
      <p:bldP spid="27" grpId="0" animBg="1"/>
      <p:bldP spid="28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2CAF96-2301-4644-A8BE-D79A0FE9DC28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647564" y="187709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구급차에서 병원 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1A0BE8DB-A44B-4147-B008-0FA56E401BA2}"/>
              </a:ext>
            </a:extLst>
          </p:cNvPr>
          <p:cNvSpPr/>
          <p:nvPr/>
        </p:nvSpPr>
        <p:spPr>
          <a:xfrm rot="1724407" flipH="1" flipV="1">
            <a:off x="1786538" y="3974477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916BD-53C8-154C-9501-DB769C6AFBA5}"/>
              </a:ext>
            </a:extLst>
          </p:cNvPr>
          <p:cNvSpPr txBox="1"/>
          <p:nvPr/>
        </p:nvSpPr>
        <p:spPr>
          <a:xfrm>
            <a:off x="755022" y="4503848"/>
            <a:ext cx="271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Server.Send.name.Type.Name</a:t>
            </a:r>
            <a:r>
              <a:rPr lang="en-US" altLang="ko-KR" sz="1200" dirty="0"/>
              <a:t>.[info];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BD471-1C23-D349-8D76-DE8508496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91" y="632249"/>
            <a:ext cx="4802894" cy="4966129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99CA5E5-C686-4E4F-9B2F-D9E840E3508B}"/>
              </a:ext>
            </a:extLst>
          </p:cNvPr>
          <p:cNvSpPr/>
          <p:nvPr/>
        </p:nvSpPr>
        <p:spPr>
          <a:xfrm>
            <a:off x="5160159" y="3285185"/>
            <a:ext cx="2868225" cy="14381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B14F910-3D1D-054C-921E-66D0B404E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451" y="5684248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D25F3E3-F73F-3947-970B-B6E3BF240647}"/>
              </a:ext>
            </a:extLst>
          </p:cNvPr>
          <p:cNvSpPr/>
          <p:nvPr/>
        </p:nvSpPr>
        <p:spPr>
          <a:xfrm rot="20409533">
            <a:off x="1914951" y="5563104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B2161E-A650-D540-8BB0-46F7E1766310}"/>
              </a:ext>
            </a:extLst>
          </p:cNvPr>
          <p:cNvSpPr txBox="1"/>
          <p:nvPr/>
        </p:nvSpPr>
        <p:spPr>
          <a:xfrm>
            <a:off x="1556090" y="5287789"/>
            <a:ext cx="126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병원 선택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88E9E6B-DF2B-9249-81A0-09AD64EC4925}"/>
              </a:ext>
            </a:extLst>
          </p:cNvPr>
          <p:cNvSpPr/>
          <p:nvPr/>
        </p:nvSpPr>
        <p:spPr>
          <a:xfrm>
            <a:off x="4295745" y="721948"/>
            <a:ext cx="2292161" cy="14381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8F0C5-D1B5-F140-ADE9-65A3C7ED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438" y="1239846"/>
            <a:ext cx="4181017" cy="2261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AF8EF0-0F40-BA4C-B0A8-C1D5C36F7C17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</p:spTree>
    <p:extLst>
      <p:ext uri="{BB962C8B-B14F-4D97-AF65-F5344CB8AC3E}">
        <p14:creationId xmlns:p14="http://schemas.microsoft.com/office/powerpoint/2010/main" val="390489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2" grpId="1" animBg="1"/>
      <p:bldP spid="26" grpId="1" animBg="1"/>
      <p:bldP spid="27" grpId="0"/>
      <p:bldP spid="28" grpId="0" animBg="1"/>
      <p:bldP spid="2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189AC3-F715-AA4E-8F86-BA7C1F0C7EF9}"/>
              </a:ext>
            </a:extLst>
          </p:cNvPr>
          <p:cNvSpPr/>
          <p:nvPr/>
        </p:nvSpPr>
        <p:spPr>
          <a:xfrm>
            <a:off x="253902" y="59984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1F7E79-FA82-4443-AD0E-71B9B9534E3E}"/>
              </a:ext>
            </a:extLst>
          </p:cNvPr>
          <p:cNvSpPr/>
          <p:nvPr/>
        </p:nvSpPr>
        <p:spPr>
          <a:xfrm rot="1724407">
            <a:off x="1669564" y="4142279"/>
            <a:ext cx="1727104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683568" y="187540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수용 가능 여부 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4459D-49C8-1C4F-BFBB-7A3D6BC5AB42}"/>
              </a:ext>
            </a:extLst>
          </p:cNvPr>
          <p:cNvSpPr txBox="1"/>
          <p:nvPr/>
        </p:nvSpPr>
        <p:spPr>
          <a:xfrm>
            <a:off x="1691679" y="3372967"/>
            <a:ext cx="268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Client.Denied.Type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383CA8-2676-7245-BAB1-1C591EA8D354}"/>
              </a:ext>
            </a:extLst>
          </p:cNvPr>
          <p:cNvSpPr txBox="1"/>
          <p:nvPr/>
        </p:nvSpPr>
        <p:spPr>
          <a:xfrm>
            <a:off x="1691679" y="3740873"/>
            <a:ext cx="268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Client.Access.Type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798B4-4BC3-0844-B701-6B20EF925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008" y="1011476"/>
            <a:ext cx="4647336" cy="31376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8AF6F8D-929B-2A42-A245-B0A0FAA13806}"/>
              </a:ext>
            </a:extLst>
          </p:cNvPr>
          <p:cNvSpPr/>
          <p:nvPr/>
        </p:nvSpPr>
        <p:spPr>
          <a:xfrm>
            <a:off x="4499992" y="2420888"/>
            <a:ext cx="1991706" cy="164177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1BE14E6-57ED-D34F-B820-77CBD65684F8}"/>
              </a:ext>
            </a:extLst>
          </p:cNvPr>
          <p:cNvSpPr/>
          <p:nvPr/>
        </p:nvSpPr>
        <p:spPr>
          <a:xfrm>
            <a:off x="4716016" y="3501008"/>
            <a:ext cx="1991705" cy="156473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412346-3CEF-8347-B27A-D72EA60BC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408" y="703488"/>
            <a:ext cx="3815616" cy="48039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889F8B-D5BF-7940-85A9-926BAEA6C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379" y="5052406"/>
            <a:ext cx="811285" cy="518321"/>
          </a:xfrm>
          <a:prstGeom prst="rect">
            <a:avLst/>
          </a:prstGeom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D76668-8D13-3D48-9E56-5B5538414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78" y="5570727"/>
            <a:ext cx="811285" cy="518321"/>
          </a:xfrm>
          <a:prstGeom prst="rect">
            <a:avLst/>
          </a:prstGeom>
          <a:ln>
            <a:noFill/>
          </a:ln>
        </p:spPr>
      </p:pic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609D7E43-96CC-374A-B37B-436CC9600B3F}"/>
              </a:ext>
            </a:extLst>
          </p:cNvPr>
          <p:cNvSpPr/>
          <p:nvPr/>
        </p:nvSpPr>
        <p:spPr>
          <a:xfrm rot="10638914">
            <a:off x="1577887" y="5201683"/>
            <a:ext cx="1869372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5D624A-681F-6A49-907D-D5FDA2676493}"/>
              </a:ext>
            </a:extLst>
          </p:cNvPr>
          <p:cNvSpPr txBox="1"/>
          <p:nvPr/>
        </p:nvSpPr>
        <p:spPr>
          <a:xfrm>
            <a:off x="1397853" y="4947735"/>
            <a:ext cx="1640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병원 정보 업데이트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63A7E36-C5FF-BA49-8DBF-9B563D3C3602}"/>
              </a:ext>
            </a:extLst>
          </p:cNvPr>
          <p:cNvSpPr/>
          <p:nvPr/>
        </p:nvSpPr>
        <p:spPr>
          <a:xfrm>
            <a:off x="5676063" y="2544103"/>
            <a:ext cx="1856338" cy="164177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BCA6D1C-5A0E-C943-A263-C007D0EBAB8B}"/>
              </a:ext>
            </a:extLst>
          </p:cNvPr>
          <p:cNvSpPr/>
          <p:nvPr/>
        </p:nvSpPr>
        <p:spPr>
          <a:xfrm>
            <a:off x="5652965" y="4849219"/>
            <a:ext cx="1871363" cy="163957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CE564-BCE6-C146-A54B-7A76DB3244BA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</p:spTree>
    <p:extLst>
      <p:ext uri="{BB962C8B-B14F-4D97-AF65-F5344CB8AC3E}">
        <p14:creationId xmlns:p14="http://schemas.microsoft.com/office/powerpoint/2010/main" val="1935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0" grpId="0" animBg="1"/>
      <p:bldP spid="20" grpId="1" animBg="1"/>
      <p:bldP spid="26" grpId="0" animBg="1"/>
      <p:bldP spid="26" grpId="1" animBg="1"/>
      <p:bldP spid="29" grpId="0" animBg="1"/>
      <p:bldP spid="30" grpId="0"/>
      <p:bldP spid="3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A27452-9F50-9844-981C-519990B184C7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467544" y="190188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구급차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병원 도착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1A0BE8DB-A44B-4147-B008-0FA56E401BA2}"/>
              </a:ext>
            </a:extLst>
          </p:cNvPr>
          <p:cNvSpPr/>
          <p:nvPr/>
        </p:nvSpPr>
        <p:spPr>
          <a:xfrm rot="1724407" flipH="1" flipV="1">
            <a:off x="1786538" y="3974477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916BD-53C8-154C-9501-DB769C6AFBA5}"/>
              </a:ext>
            </a:extLst>
          </p:cNvPr>
          <p:cNvSpPr txBox="1"/>
          <p:nvPr/>
        </p:nvSpPr>
        <p:spPr>
          <a:xfrm>
            <a:off x="1512341" y="331587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Server.Success.Type.Name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204156-B096-8A4B-95CF-94922FCE1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72" y="1010204"/>
            <a:ext cx="4647084" cy="48868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638CA0-A327-794F-AA1C-E030C8D09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6F62C0C-BF40-7B48-BB74-57D94D605F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762" y="5822552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5ADCEA06-B892-304B-9C2A-2437A9ADBD7D}"/>
              </a:ext>
            </a:extLst>
          </p:cNvPr>
          <p:cNvSpPr/>
          <p:nvPr/>
        </p:nvSpPr>
        <p:spPr>
          <a:xfrm rot="20424750">
            <a:off x="1853607" y="5725338"/>
            <a:ext cx="1727104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E1EC1E-A211-F047-9747-507404184B6E}"/>
              </a:ext>
            </a:extLst>
          </p:cNvPr>
          <p:cNvSpPr txBox="1"/>
          <p:nvPr/>
        </p:nvSpPr>
        <p:spPr>
          <a:xfrm>
            <a:off x="1273781" y="5459756"/>
            <a:ext cx="171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병원 도착 알림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8D3ACAD-2AE2-344F-AD46-8431201CE77C}"/>
              </a:ext>
            </a:extLst>
          </p:cNvPr>
          <p:cNvSpPr/>
          <p:nvPr/>
        </p:nvSpPr>
        <p:spPr>
          <a:xfrm>
            <a:off x="4400095" y="1112864"/>
            <a:ext cx="2879508" cy="184948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77BE603-18D1-4549-9723-43C558ADB879}"/>
              </a:ext>
            </a:extLst>
          </p:cNvPr>
          <p:cNvSpPr/>
          <p:nvPr/>
        </p:nvSpPr>
        <p:spPr>
          <a:xfrm>
            <a:off x="5395679" y="4786650"/>
            <a:ext cx="3606003" cy="177438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5C6DD-6A61-C146-A05E-36CBAA65D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384" y="1112864"/>
            <a:ext cx="4159594" cy="2695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6319B0-18D5-D948-84D3-DBD4DDBB3D2D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</p:spTree>
    <p:extLst>
      <p:ext uri="{BB962C8B-B14F-4D97-AF65-F5344CB8AC3E}">
        <p14:creationId xmlns:p14="http://schemas.microsoft.com/office/powerpoint/2010/main" val="24209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7" grpId="0" animBg="1"/>
      <p:bldP spid="28" grpId="0"/>
      <p:bldP spid="19" grpId="0" animBg="1"/>
      <p:bldP spid="19" grpId="1" animBg="1"/>
      <p:bldP spid="22" grpId="0" animBg="1"/>
      <p:bldP spid="2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12F347-0E76-6F43-B349-D040CE149052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826" y="265985"/>
            <a:ext cx="1692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프로그램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18674-83D5-724F-B310-8649E5EEE1C0}"/>
              </a:ext>
            </a:extLst>
          </p:cNvPr>
          <p:cNvSpPr txBox="1"/>
          <p:nvPr/>
        </p:nvSpPr>
        <p:spPr>
          <a:xfrm>
            <a:off x="611560" y="189006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구급차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병원 선택 취소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AF809-011E-2E4E-880C-C0FF12F9C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40828" x2="26889" y2="44083"/>
                        <a14:foregroundMark x1="17111" y1="41716" x2="20667" y2="44675"/>
                        <a14:foregroundMark x1="16222" y1="50296" x2="29111" y2="52959"/>
                        <a14:foregroundMark x1="15556" y1="61834" x2="25778" y2="63018"/>
                        <a14:foregroundMark x1="25778" y1="63018" x2="38444" y2="62722"/>
                        <a14:foregroundMark x1="63111" y1="40533" x2="79111" y2="41716"/>
                        <a14:foregroundMark x1="62222" y1="55030" x2="71111" y2="53254"/>
                        <a14:foregroundMark x1="71111" y1="53254" x2="75111" y2="54142"/>
                        <a14:foregroundMark x1="75111" y1="61834" x2="60444" y2="63314"/>
                        <a14:foregroundMark x1="44889" y1="10355" x2="46000" y2="10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38" y="2790358"/>
            <a:ext cx="1700524" cy="1277283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1A0BE8DB-A44B-4147-B008-0FA56E401BA2}"/>
              </a:ext>
            </a:extLst>
          </p:cNvPr>
          <p:cNvSpPr/>
          <p:nvPr/>
        </p:nvSpPr>
        <p:spPr>
          <a:xfrm rot="1724407" flipH="1" flipV="1">
            <a:off x="1786538" y="3974477"/>
            <a:ext cx="1584177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916BD-53C8-154C-9501-DB769C6AFBA5}"/>
              </a:ext>
            </a:extLst>
          </p:cNvPr>
          <p:cNvSpPr txBox="1"/>
          <p:nvPr/>
        </p:nvSpPr>
        <p:spPr>
          <a:xfrm>
            <a:off x="1289657" y="5256157"/>
            <a:ext cx="1638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Reset</a:t>
            </a:r>
            <a:r>
              <a:rPr lang="ko-KR" altLang="en-US" sz="1400" dirty="0"/>
              <a:t>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723465-D96F-6E48-AC55-7581C302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25" y="1088897"/>
            <a:ext cx="4547930" cy="3069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840342-38D7-0E42-8F5F-EAD923314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2" b="89614" l="4784" r="96914">
                        <a14:foregroundMark x1="7253" y1="14251" x2="4938" y2="22464"/>
                        <a14:foregroundMark x1="4938" y1="22464" x2="8642" y2="40338"/>
                        <a14:foregroundMark x1="8025" y1="67633" x2="14043" y2="60870"/>
                        <a14:foregroundMark x1="14043" y1="60870" x2="22685" y2="59662"/>
                        <a14:foregroundMark x1="22685" y1="59662" x2="30864" y2="60870"/>
                        <a14:foregroundMark x1="19136" y1="75362" x2="23765" y2="68116"/>
                        <a14:foregroundMark x1="23765" y1="68116" x2="23302" y2="71498"/>
                        <a14:foregroundMark x1="16975" y1="64734" x2="10340" y2="69324"/>
                        <a14:foregroundMark x1="10340" y1="69324" x2="10340" y2="69807"/>
                        <a14:foregroundMark x1="89506" y1="59662" x2="93364" y2="60386"/>
                        <a14:foregroundMark x1="96759" y1="56280" x2="96914" y2="6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5681192"/>
            <a:ext cx="1053898" cy="673324"/>
          </a:xfrm>
          <a:prstGeom prst="rect">
            <a:avLst/>
          </a:prstGeom>
          <a:ln>
            <a:noFill/>
          </a:ln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64673D5-9458-794E-B2B2-DB398CA6FF7E}"/>
              </a:ext>
            </a:extLst>
          </p:cNvPr>
          <p:cNvSpPr/>
          <p:nvPr/>
        </p:nvSpPr>
        <p:spPr>
          <a:xfrm rot="20728505">
            <a:off x="1742565" y="5511300"/>
            <a:ext cx="1700308" cy="26209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A250B-DA1C-FA4A-A584-062D5105350A}"/>
              </a:ext>
            </a:extLst>
          </p:cNvPr>
          <p:cNvSpPr txBox="1"/>
          <p:nvPr/>
        </p:nvSpPr>
        <p:spPr>
          <a:xfrm>
            <a:off x="676603" y="4349065"/>
            <a:ext cx="2527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Server.Desend.Type.Name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44CCD72-9B83-514F-B7E1-BCAEE9306161}"/>
              </a:ext>
            </a:extLst>
          </p:cNvPr>
          <p:cNvSpPr/>
          <p:nvPr/>
        </p:nvSpPr>
        <p:spPr>
          <a:xfrm>
            <a:off x="4398981" y="1104961"/>
            <a:ext cx="2765307" cy="132702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4404370-86C1-EA45-9666-34F353CF6600}"/>
              </a:ext>
            </a:extLst>
          </p:cNvPr>
          <p:cNvSpPr/>
          <p:nvPr/>
        </p:nvSpPr>
        <p:spPr>
          <a:xfrm>
            <a:off x="4788024" y="2790358"/>
            <a:ext cx="4032448" cy="132703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A77DCA-71FB-2D4E-97A2-9F589D23A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525" y="1086463"/>
            <a:ext cx="4580527" cy="39468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C5C269-B90F-7B47-B656-E3935B9949CE}"/>
              </a:ext>
            </a:extLst>
          </p:cNvPr>
          <p:cNvSpPr txBox="1"/>
          <p:nvPr/>
        </p:nvSpPr>
        <p:spPr>
          <a:xfrm>
            <a:off x="1379020" y="5256157"/>
            <a:ext cx="1638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다른 병원 선택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2FF6C9C-E8ED-E946-89B0-A3621096BE86}"/>
              </a:ext>
            </a:extLst>
          </p:cNvPr>
          <p:cNvSpPr/>
          <p:nvPr/>
        </p:nvSpPr>
        <p:spPr>
          <a:xfrm>
            <a:off x="4422904" y="1742399"/>
            <a:ext cx="2879508" cy="147669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EF46001-48FC-D54D-BB62-0EC3F75A6DCE}"/>
              </a:ext>
            </a:extLst>
          </p:cNvPr>
          <p:cNvSpPr/>
          <p:nvPr/>
        </p:nvSpPr>
        <p:spPr>
          <a:xfrm>
            <a:off x="4644008" y="2513862"/>
            <a:ext cx="4250854" cy="14767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796BD-59BF-0343-9684-53BD9CAEC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15" b="91978" l="7294" r="90019">
                        <a14:foregroundMark x1="7294" y1="25933" x2="9405" y2="40672"/>
                        <a14:foregroundMark x1="72169" y1="91978" x2="74856" y2="91604"/>
                        <a14:foregroundMark x1="89635" y1="48507" x2="90019" y2="541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93" y="4509120"/>
            <a:ext cx="1080120" cy="1111218"/>
          </a:xfrm>
          <a:prstGeom prst="rect">
            <a:avLst/>
          </a:prstGeom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29283C-298F-3B4B-A443-EF73716ED6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525" y="1086463"/>
            <a:ext cx="3911188" cy="24535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5F2C15-5A67-4348-BB2E-A72206E4D8E9}"/>
              </a:ext>
            </a:extLst>
          </p:cNvPr>
          <p:cNvSpPr txBox="1"/>
          <p:nvPr/>
        </p:nvSpPr>
        <p:spPr>
          <a:xfrm>
            <a:off x="571868" y="129211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병원 코드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AB091F-B70B-3D4F-A2D2-DFE77F88D9F0}"/>
              </a:ext>
            </a:extLst>
          </p:cNvPr>
          <p:cNvSpPr txBox="1"/>
          <p:nvPr/>
        </p:nvSpPr>
        <p:spPr>
          <a:xfrm>
            <a:off x="381614" y="223857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Case1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초기화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C72B3-5C35-A244-9946-66B8281216AE}"/>
              </a:ext>
            </a:extLst>
          </p:cNvPr>
          <p:cNvSpPr txBox="1"/>
          <p:nvPr/>
        </p:nvSpPr>
        <p:spPr>
          <a:xfrm>
            <a:off x="478902" y="223856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Case2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다른 병원 선택</a:t>
            </a:r>
          </a:p>
        </p:txBody>
      </p:sp>
    </p:spTree>
    <p:extLst>
      <p:ext uri="{BB962C8B-B14F-4D97-AF65-F5344CB8AC3E}">
        <p14:creationId xmlns:p14="http://schemas.microsoft.com/office/powerpoint/2010/main" val="20882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/>
      <p:bldP spid="21" grpId="1"/>
      <p:bldP spid="22" grpId="0" animBg="1"/>
      <p:bldP spid="22" grpId="1" animBg="1"/>
      <p:bldP spid="22" grpId="2" animBg="1"/>
      <p:bldP spid="23" grpId="0"/>
      <p:bldP spid="23" grpId="1"/>
      <p:bldP spid="23" grpId="2"/>
      <p:bldP spid="26" grpId="0" animBg="1"/>
      <p:bldP spid="26" grpId="1" animBg="1"/>
      <p:bldP spid="27" grpId="0" animBg="1"/>
      <p:bldP spid="27" grpId="1" animBg="1"/>
      <p:bldP spid="28" grpId="0"/>
      <p:bldP spid="30" grpId="0" animBg="1"/>
      <p:bldP spid="30" grpId="1" animBg="1"/>
      <p:bldP spid="31" grpId="0" animBg="1"/>
      <p:bldP spid="31" grpId="1" animBg="1"/>
      <p:bldP spid="25" grpId="0"/>
      <p:bldP spid="25" grpId="1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9932" y="256490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887924" y="350049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57854" y="3861048"/>
            <a:ext cx="241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32125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9932" y="256490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887924" y="350049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55876" y="38610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244987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5795" y="271681"/>
            <a:ext cx="94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마 무 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2B85AD-A9AF-4F14-A24E-976C9CB29516}"/>
              </a:ext>
            </a:extLst>
          </p:cNvPr>
          <p:cNvGrpSpPr/>
          <p:nvPr/>
        </p:nvGrpSpPr>
        <p:grpSpPr>
          <a:xfrm>
            <a:off x="1162980" y="2262884"/>
            <a:ext cx="3888432" cy="921540"/>
            <a:chOff x="1162980" y="2262884"/>
            <a:chExt cx="3888432" cy="9215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483ED0-5021-472F-9115-AABC048BE3C0}"/>
                </a:ext>
              </a:extLst>
            </p:cNvPr>
            <p:cNvSpPr/>
            <p:nvPr/>
          </p:nvSpPr>
          <p:spPr>
            <a:xfrm>
              <a:off x="1295270" y="2262884"/>
              <a:ext cx="3361167" cy="816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200000"/>
                </a:lnSpc>
              </a:pPr>
              <a:r>
                <a:rPr lang="en-US" altLang="ko-KR" sz="2800" b="1" spc="-150" dirty="0">
                  <a:solidFill>
                    <a:schemeClr val="accent5">
                      <a:lumMod val="50000"/>
                    </a:schemeClr>
                  </a:solidFill>
                </a:rPr>
                <a:t>- </a:t>
              </a:r>
              <a:r>
                <a:rPr lang="ko-KR" altLang="en-US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응급 시 신속한 대응 가능</a:t>
              </a:r>
              <a:endParaRPr lang="ko-KR" altLang="en-US" sz="2000" spc="-150" dirty="0"/>
            </a:p>
          </p:txBody>
        </p:sp>
        <p:sp>
          <p:nvSpPr>
            <p:cNvPr id="16" name="모서리가 둥근 직사각형 25">
              <a:extLst>
                <a:ext uri="{FF2B5EF4-FFF2-40B4-BE49-F238E27FC236}">
                  <a16:creationId xmlns:a16="http://schemas.microsoft.com/office/drawing/2014/main" id="{2F32C1FD-126A-487B-8481-3BD1979790B7}"/>
                </a:ext>
              </a:extLst>
            </p:cNvPr>
            <p:cNvSpPr/>
            <p:nvPr/>
          </p:nvSpPr>
          <p:spPr>
            <a:xfrm>
              <a:off x="1162980" y="2421540"/>
              <a:ext cx="3888432" cy="76288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D0F0CF-A036-4494-8C02-22708B21068F}"/>
              </a:ext>
            </a:extLst>
          </p:cNvPr>
          <p:cNvSpPr txBox="1"/>
          <p:nvPr/>
        </p:nvSpPr>
        <p:spPr>
          <a:xfrm>
            <a:off x="467544" y="1184032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4172D1-3CFE-4C6D-98AC-A0510B04F436}"/>
              </a:ext>
            </a:extLst>
          </p:cNvPr>
          <p:cNvGrpSpPr/>
          <p:nvPr/>
        </p:nvGrpSpPr>
        <p:grpSpPr>
          <a:xfrm>
            <a:off x="1162980" y="3664799"/>
            <a:ext cx="5713276" cy="791532"/>
            <a:chOff x="1162980" y="3664799"/>
            <a:chExt cx="5713276" cy="7915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5788C5-D712-482A-80CB-5D29CC184F46}"/>
                </a:ext>
              </a:extLst>
            </p:cNvPr>
            <p:cNvSpPr/>
            <p:nvPr/>
          </p:nvSpPr>
          <p:spPr>
            <a:xfrm>
              <a:off x="1282841" y="3664799"/>
              <a:ext cx="5593415" cy="609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200000"/>
                </a:lnSpc>
              </a:pPr>
              <a:r>
                <a:rPr lang="ko-KR" altLang="en-US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ko-KR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- </a:t>
              </a:r>
              <a:r>
                <a:rPr lang="ko-KR" altLang="en-US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업무의 효율성 증대</a:t>
              </a:r>
              <a:endParaRPr lang="ko-KR" altLang="en-US" sz="1600" spc="-150" dirty="0"/>
            </a:p>
          </p:txBody>
        </p:sp>
        <p:sp>
          <p:nvSpPr>
            <p:cNvPr id="19" name="모서리가 둥근 직사각형 25">
              <a:extLst>
                <a:ext uri="{FF2B5EF4-FFF2-40B4-BE49-F238E27FC236}">
                  <a16:creationId xmlns:a16="http://schemas.microsoft.com/office/drawing/2014/main" id="{953FAE3E-F3D8-4D55-9692-FAB94F7AD054}"/>
                </a:ext>
              </a:extLst>
            </p:cNvPr>
            <p:cNvSpPr/>
            <p:nvPr/>
          </p:nvSpPr>
          <p:spPr>
            <a:xfrm>
              <a:off x="1162980" y="3693447"/>
              <a:ext cx="3888432" cy="76288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5394E7-0B39-4341-8439-78D6AB629C64}"/>
              </a:ext>
            </a:extLst>
          </p:cNvPr>
          <p:cNvGrpSpPr/>
          <p:nvPr/>
        </p:nvGrpSpPr>
        <p:grpSpPr>
          <a:xfrm>
            <a:off x="1138825" y="4941168"/>
            <a:ext cx="5713276" cy="791532"/>
            <a:chOff x="1138825" y="4941168"/>
            <a:chExt cx="5713276" cy="7915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3B45C2-33ED-42C2-B5E8-387057D102A7}"/>
                </a:ext>
              </a:extLst>
            </p:cNvPr>
            <p:cNvSpPr/>
            <p:nvPr/>
          </p:nvSpPr>
          <p:spPr>
            <a:xfrm>
              <a:off x="1258686" y="4941168"/>
              <a:ext cx="5593415" cy="609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200000"/>
                </a:lnSpc>
              </a:pPr>
              <a:r>
                <a:rPr lang="ko-KR" altLang="en-US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en-US" altLang="ko-KR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- </a:t>
              </a:r>
              <a:r>
                <a:rPr lang="ko-KR" altLang="en-US" sz="2000" b="1" spc="-150" dirty="0">
                  <a:solidFill>
                    <a:schemeClr val="accent5">
                      <a:lumMod val="50000"/>
                    </a:schemeClr>
                  </a:solidFill>
                </a:rPr>
                <a:t>서비스 질 향상</a:t>
              </a:r>
              <a:r>
                <a:rPr lang="ko-KR" altLang="en-US" sz="1600" b="1" spc="-150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endParaRPr lang="ko-KR" altLang="en-US" sz="1600" spc="-150" dirty="0"/>
            </a:p>
          </p:txBody>
        </p:sp>
        <p:sp>
          <p:nvSpPr>
            <p:cNvPr id="22" name="모서리가 둥근 직사각형 25">
              <a:extLst>
                <a:ext uri="{FF2B5EF4-FFF2-40B4-BE49-F238E27FC236}">
                  <a16:creationId xmlns:a16="http://schemas.microsoft.com/office/drawing/2014/main" id="{9F32E0BA-7216-4D7D-91BE-C17DEC20CD3E}"/>
                </a:ext>
              </a:extLst>
            </p:cNvPr>
            <p:cNvSpPr/>
            <p:nvPr/>
          </p:nvSpPr>
          <p:spPr>
            <a:xfrm>
              <a:off x="1138825" y="4969816"/>
              <a:ext cx="3888432" cy="76288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5795" y="271681"/>
            <a:ext cx="94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마 무 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83ED0-5021-472F-9115-AABC048BE3C0}"/>
              </a:ext>
            </a:extLst>
          </p:cNvPr>
          <p:cNvSpPr/>
          <p:nvPr/>
        </p:nvSpPr>
        <p:spPr>
          <a:xfrm>
            <a:off x="1115616" y="2142059"/>
            <a:ext cx="3888432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- </a:t>
            </a: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다양한 플랫폼에 맞는 설계</a:t>
            </a:r>
            <a:endParaRPr lang="ko-KR" altLang="en-US" sz="1600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0F0CF-A036-4494-8C02-22708B21068F}"/>
              </a:ext>
            </a:extLst>
          </p:cNvPr>
          <p:cNvSpPr txBox="1"/>
          <p:nvPr/>
        </p:nvSpPr>
        <p:spPr>
          <a:xfrm>
            <a:off x="467544" y="1184032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개선 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5788C5-D712-482A-80CB-5D29CC184F46}"/>
              </a:ext>
            </a:extLst>
          </p:cNvPr>
          <p:cNvSpPr/>
          <p:nvPr/>
        </p:nvSpPr>
        <p:spPr>
          <a:xfrm>
            <a:off x="1115616" y="3195689"/>
            <a:ext cx="5593415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- </a:t>
            </a: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부가적 기능 추가</a:t>
            </a:r>
            <a:endParaRPr lang="ko-KR" altLang="en-US" sz="1600" spc="-1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286038-D150-0F44-89CF-735F955E6FAE}"/>
              </a:ext>
            </a:extLst>
          </p:cNvPr>
          <p:cNvSpPr/>
          <p:nvPr/>
        </p:nvSpPr>
        <p:spPr>
          <a:xfrm>
            <a:off x="1115615" y="5174415"/>
            <a:ext cx="5593415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Git </a:t>
            </a: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을 이용한 협업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endParaRPr lang="ko-KR" altLang="en-US" sz="16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1011C1-03E8-9446-9D66-00AA1889D5C6}"/>
              </a:ext>
            </a:extLst>
          </p:cNvPr>
          <p:cNvSpPr/>
          <p:nvPr/>
        </p:nvSpPr>
        <p:spPr>
          <a:xfrm>
            <a:off x="1115615" y="4154607"/>
            <a:ext cx="5593415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</a:rPr>
              <a:t> 개발 환경 차이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81759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748D77-5087-E84A-A279-0203991DCB1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0B4E8B-A818-474F-BBE0-E882F4B2B69C}"/>
              </a:ext>
            </a:extLst>
          </p:cNvPr>
          <p:cNvSpPr txBox="1"/>
          <p:nvPr/>
        </p:nvSpPr>
        <p:spPr>
          <a:xfrm>
            <a:off x="467544" y="118403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아이디어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4FCE7-6B75-D644-9F41-8EC36943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19185"/>
            <a:ext cx="1979193" cy="13162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E9E06-E08C-0A49-B30E-2AE9C938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10" y="1409033"/>
            <a:ext cx="1891756" cy="1251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EB5314-743C-BA41-9F45-53E26C99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29" y="5228348"/>
            <a:ext cx="1170947" cy="131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9EF427-BC7C-E64F-85D6-84619270C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416" y="3219185"/>
            <a:ext cx="1139560" cy="1316236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DB9936F6-AD44-5C44-90DF-40D5D6C0F20A}"/>
              </a:ext>
            </a:extLst>
          </p:cNvPr>
          <p:cNvSpPr/>
          <p:nvPr/>
        </p:nvSpPr>
        <p:spPr>
          <a:xfrm rot="20118430">
            <a:off x="3094798" y="2480807"/>
            <a:ext cx="2455111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CBD35E98-97C5-2445-B796-A090FFD3924A}"/>
              </a:ext>
            </a:extLst>
          </p:cNvPr>
          <p:cNvSpPr/>
          <p:nvPr/>
        </p:nvSpPr>
        <p:spPr>
          <a:xfrm>
            <a:off x="3203849" y="3743371"/>
            <a:ext cx="2309018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A436E0BD-F13D-8F4F-9294-8D2B0A7538EF}"/>
              </a:ext>
            </a:extLst>
          </p:cNvPr>
          <p:cNvSpPr/>
          <p:nvPr/>
        </p:nvSpPr>
        <p:spPr>
          <a:xfrm rot="1327735">
            <a:off x="3143625" y="4921578"/>
            <a:ext cx="2455111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모서리가 둥근 직사각형 25">
            <a:extLst>
              <a:ext uri="{FF2B5EF4-FFF2-40B4-BE49-F238E27FC236}">
                <a16:creationId xmlns:a16="http://schemas.microsoft.com/office/drawing/2014/main" id="{184050ED-7B98-9540-94BE-1F50381FF00B}"/>
              </a:ext>
            </a:extLst>
          </p:cNvPr>
          <p:cNvSpPr/>
          <p:nvPr/>
        </p:nvSpPr>
        <p:spPr>
          <a:xfrm>
            <a:off x="6221350" y="2938987"/>
            <a:ext cx="1636594" cy="3531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소아 응급 </a:t>
            </a:r>
            <a:r>
              <a:rPr lang="ko-KR" altLang="en-US" sz="1200" dirty="0">
                <a:solidFill>
                  <a:srgbClr val="FF0000"/>
                </a:solidFill>
              </a:rPr>
              <a:t>이용불가</a:t>
            </a:r>
          </a:p>
        </p:txBody>
      </p:sp>
      <p:sp>
        <p:nvSpPr>
          <p:cNvPr id="35" name="모서리가 둥근 직사각형 25">
            <a:extLst>
              <a:ext uri="{FF2B5EF4-FFF2-40B4-BE49-F238E27FC236}">
                <a16:creationId xmlns:a16="http://schemas.microsoft.com/office/drawing/2014/main" id="{C4CCAA0C-667F-FD44-8EFE-8ABD4DE20FE3}"/>
              </a:ext>
            </a:extLst>
          </p:cNvPr>
          <p:cNvSpPr/>
          <p:nvPr/>
        </p:nvSpPr>
        <p:spPr>
          <a:xfrm>
            <a:off x="6218410" y="1077423"/>
            <a:ext cx="1636594" cy="3531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소아 응급 </a:t>
            </a:r>
            <a:r>
              <a:rPr lang="ko-KR" altLang="en-US" sz="1200" dirty="0">
                <a:solidFill>
                  <a:srgbClr val="FF0000"/>
                </a:solidFill>
              </a:rPr>
              <a:t>이용불가</a:t>
            </a:r>
          </a:p>
        </p:txBody>
      </p:sp>
      <p:sp>
        <p:nvSpPr>
          <p:cNvPr id="36" name="모서리가 둥근 직사각형 25">
            <a:extLst>
              <a:ext uri="{FF2B5EF4-FFF2-40B4-BE49-F238E27FC236}">
                <a16:creationId xmlns:a16="http://schemas.microsoft.com/office/drawing/2014/main" id="{1F753173-D3FD-E547-ADA4-C659F3BDD29A}"/>
              </a:ext>
            </a:extLst>
          </p:cNvPr>
          <p:cNvSpPr/>
          <p:nvPr/>
        </p:nvSpPr>
        <p:spPr>
          <a:xfrm>
            <a:off x="6341137" y="4875216"/>
            <a:ext cx="1636594" cy="3531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소아 응급 </a:t>
            </a:r>
            <a:r>
              <a:rPr lang="ko-KR" altLang="en-US" sz="1200" dirty="0">
                <a:solidFill>
                  <a:srgbClr val="00B050"/>
                </a:solidFill>
              </a:rPr>
              <a:t>이용가능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D23A27-D3E1-F14E-9D84-95D4146A2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90000" l="9794" r="89691">
                        <a14:foregroundMark x1="47938" y1="7500" x2="54124" y2="8500"/>
                        <a14:foregroundMark x1="51546" y1="86500" x2="56701" y2="8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0235" y="2232105"/>
            <a:ext cx="962891" cy="9926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A53B68-7020-3647-9917-A323C98D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90000" l="9794" r="89691">
                        <a14:foregroundMark x1="47938" y1="7500" x2="54124" y2="8500"/>
                        <a14:foregroundMark x1="51546" y1="86500" x2="56701" y2="8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5093" y="1674953"/>
            <a:ext cx="962891" cy="9926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5905B9-F481-904F-A55C-BC366A07C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90000" l="9794" r="89691">
                        <a14:foregroundMark x1="47938" y1="7500" x2="54124" y2="8500"/>
                        <a14:foregroundMark x1="51546" y1="86500" x2="56701" y2="8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787" y="3397178"/>
            <a:ext cx="962891" cy="9926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AC2F06-D482-1241-99EF-141255AA24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90000" l="9794" r="89691">
                        <a14:foregroundMark x1="47938" y1="7500" x2="54124" y2="8500"/>
                        <a14:foregroundMark x1="51546" y1="86500" x2="56701" y2="8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2092" y="5335640"/>
            <a:ext cx="962891" cy="9926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35316E-7C79-8F4C-832A-141C46B94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42" b="89720" l="8615" r="90462">
                        <a14:foregroundMark x1="21538" y1="8723" x2="21538" y2="8723"/>
                        <a14:foregroundMark x1="79077" y1="7788" x2="79077" y2="7788"/>
                        <a14:foregroundMark x1="90154" y1="19003" x2="90154" y2="19003"/>
                        <a14:foregroundMark x1="20615" y1="7165" x2="20615" y2="7165"/>
                        <a14:foregroundMark x1="90769" y1="78193" x2="90769" y2="78193"/>
                        <a14:foregroundMark x1="79385" y1="90031" x2="79385" y2="90031"/>
                        <a14:foregroundMark x1="21231" y1="90031" x2="21231" y2="90031"/>
                        <a14:foregroundMark x1="8923" y1="77882" x2="8923" y2="77882"/>
                        <a14:foregroundMark x1="79385" y1="6542" x2="79385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0649" y="1768807"/>
            <a:ext cx="750488" cy="741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2E2955-567A-F846-B267-FEF4103C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46" b="89382" l="3407" r="95591">
                        <a14:foregroundMark x1="8016" y1="59653" x2="9419" y2="54826"/>
                        <a14:foregroundMark x1="3407" y1="55792" x2="5411" y2="55212"/>
                        <a14:foregroundMark x1="90180" y1="27606" x2="90581" y2="30695"/>
                        <a14:foregroundMark x1="94589" y1="28764" x2="95591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7387" y="5267264"/>
            <a:ext cx="906766" cy="9412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3E7EB8-FDE1-884F-B19D-76885258C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42" b="89720" l="8615" r="90462">
                        <a14:foregroundMark x1="21538" y1="8723" x2="21538" y2="8723"/>
                        <a14:foregroundMark x1="79077" y1="7788" x2="79077" y2="7788"/>
                        <a14:foregroundMark x1="90154" y1="19003" x2="90154" y2="19003"/>
                        <a14:foregroundMark x1="20615" y1="7165" x2="20615" y2="7165"/>
                        <a14:foregroundMark x1="90769" y1="78193" x2="90769" y2="78193"/>
                        <a14:foregroundMark x1="79385" y1="90031" x2="79385" y2="90031"/>
                        <a14:foregroundMark x1="21231" y1="90031" x2="21231" y2="90031"/>
                        <a14:foregroundMark x1="8923" y1="77882" x2="8923" y2="77882"/>
                        <a14:foregroundMark x1="79385" y1="6542" x2="79385" y2="6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7496" y="3539694"/>
            <a:ext cx="750488" cy="741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A81C1-169D-7C40-9B83-585C056990B0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0B4E8B-A818-474F-BBE0-E882F4B2B69C}"/>
              </a:ext>
            </a:extLst>
          </p:cNvPr>
          <p:cNvSpPr txBox="1"/>
          <p:nvPr/>
        </p:nvSpPr>
        <p:spPr>
          <a:xfrm>
            <a:off x="285840" y="1191492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구현 목표</a:t>
            </a: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70F4CE2E-4526-3C4A-8F74-B355F6B42239}"/>
              </a:ext>
            </a:extLst>
          </p:cNvPr>
          <p:cNvSpPr/>
          <p:nvPr/>
        </p:nvSpPr>
        <p:spPr>
          <a:xfrm>
            <a:off x="971600" y="2026998"/>
            <a:ext cx="4809665" cy="4616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  <a:r>
              <a:rPr lang="ko-KR" altLang="en-US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병원 진료 가능 여부 확인</a:t>
            </a:r>
            <a:endParaRPr lang="en-US" altLang="ko-KR" sz="1600" b="1" spc="-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모서리가 둥근 직사각형 25">
            <a:extLst>
              <a:ext uri="{FF2B5EF4-FFF2-40B4-BE49-F238E27FC236}">
                <a16:creationId xmlns:a16="http://schemas.microsoft.com/office/drawing/2014/main" id="{1740C79D-30FB-7643-9C22-5E9CA7BA201C}"/>
              </a:ext>
            </a:extLst>
          </p:cNvPr>
          <p:cNvSpPr/>
          <p:nvPr/>
        </p:nvSpPr>
        <p:spPr>
          <a:xfrm>
            <a:off x="971600" y="2896379"/>
            <a:ext cx="4809665" cy="4616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  <a:r>
              <a:rPr lang="ko-KR" altLang="en-US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구급차와 병원의 거리 고려</a:t>
            </a:r>
            <a:endParaRPr lang="en-US" altLang="ko-KR" sz="1600" b="1" spc="-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모서리가 둥근 직사각형 25">
            <a:extLst>
              <a:ext uri="{FF2B5EF4-FFF2-40B4-BE49-F238E27FC236}">
                <a16:creationId xmlns:a16="http://schemas.microsoft.com/office/drawing/2014/main" id="{2F42C227-9114-FE45-A8C8-F001A0C420C2}"/>
              </a:ext>
            </a:extLst>
          </p:cNvPr>
          <p:cNvSpPr/>
          <p:nvPr/>
        </p:nvSpPr>
        <p:spPr>
          <a:xfrm>
            <a:off x="971600" y="3771288"/>
            <a:ext cx="4809665" cy="4616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  <a:r>
              <a:rPr lang="ko-KR" altLang="en-US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환자 정보 공유</a:t>
            </a:r>
            <a:endParaRPr lang="en-US" altLang="ko-KR" sz="1600" b="1" spc="-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모서리가 둥근 직사각형 25">
            <a:extLst>
              <a:ext uri="{FF2B5EF4-FFF2-40B4-BE49-F238E27FC236}">
                <a16:creationId xmlns:a16="http://schemas.microsoft.com/office/drawing/2014/main" id="{11CFD36A-9DCC-AE4F-9D75-8E0B9B9B6761}"/>
              </a:ext>
            </a:extLst>
          </p:cNvPr>
          <p:cNvSpPr/>
          <p:nvPr/>
        </p:nvSpPr>
        <p:spPr>
          <a:xfrm>
            <a:off x="971600" y="4646197"/>
            <a:ext cx="4809665" cy="4616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</a:t>
            </a:r>
            <a:r>
              <a:rPr lang="ko-KR" altLang="en-US" sz="1600" b="1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도착 병원 미리 알림</a:t>
            </a:r>
            <a:endParaRPr lang="en-US" altLang="ko-KR" sz="1600" b="1" spc="-1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5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B36406-F965-344C-8265-82B49B74E0A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DFD1D-8CF4-B04F-980B-BE8E7E1D755A}"/>
              </a:ext>
            </a:extLst>
          </p:cNvPr>
          <p:cNvSpPr txBox="1"/>
          <p:nvPr/>
        </p:nvSpPr>
        <p:spPr>
          <a:xfrm>
            <a:off x="285840" y="1191492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고려사항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6213B6-7254-4F42-9078-71F93A2B2004}"/>
              </a:ext>
            </a:extLst>
          </p:cNvPr>
          <p:cNvGrpSpPr/>
          <p:nvPr/>
        </p:nvGrpSpPr>
        <p:grpSpPr>
          <a:xfrm>
            <a:off x="804502" y="2365376"/>
            <a:ext cx="2183321" cy="2071736"/>
            <a:chOff x="804502" y="2365376"/>
            <a:chExt cx="2183321" cy="2071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948EAA-F2B4-3745-8628-11C1DA32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5" b="91978" l="7294" r="90019">
                          <a14:foregroundMark x1="7294" y1="25933" x2="9405" y2="40672"/>
                          <a14:foregroundMark x1="72169" y1="91978" x2="74856" y2="91604"/>
                          <a14:foregroundMark x1="89635" y1="48507" x2="90019" y2="541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8710" y="2395856"/>
              <a:ext cx="1828828" cy="1881482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모서리가 둥근 직사각형 25">
              <a:extLst>
                <a:ext uri="{FF2B5EF4-FFF2-40B4-BE49-F238E27FC236}">
                  <a16:creationId xmlns:a16="http://schemas.microsoft.com/office/drawing/2014/main" id="{EAC38619-3F7D-0346-92AE-7FC45A69EA99}"/>
                </a:ext>
              </a:extLst>
            </p:cNvPr>
            <p:cNvSpPr/>
            <p:nvPr/>
          </p:nvSpPr>
          <p:spPr>
            <a:xfrm>
              <a:off x="804502" y="2365376"/>
              <a:ext cx="2183321" cy="207173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C9620C-A31A-124B-A234-38AC2CA4C4AA}"/>
              </a:ext>
            </a:extLst>
          </p:cNvPr>
          <p:cNvGrpSpPr/>
          <p:nvPr/>
        </p:nvGrpSpPr>
        <p:grpSpPr>
          <a:xfrm>
            <a:off x="3340799" y="2365376"/>
            <a:ext cx="2183321" cy="2071736"/>
            <a:chOff x="3340799" y="2365376"/>
            <a:chExt cx="2183321" cy="20717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EBAEC3-EF5F-834F-BB2E-6DC38B54F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2" b="89614" l="4784" r="96914">
                          <a14:foregroundMark x1="7253" y1="14251" x2="4938" y2="22464"/>
                          <a14:foregroundMark x1="4938" y1="22464" x2="8642" y2="40338"/>
                          <a14:foregroundMark x1="8025" y1="67633" x2="14043" y2="60870"/>
                          <a14:foregroundMark x1="14043" y1="60870" x2="22685" y2="59662"/>
                          <a14:foregroundMark x1="22685" y1="59662" x2="30864" y2="60870"/>
                          <a14:foregroundMark x1="19136" y1="75362" x2="23765" y2="68116"/>
                          <a14:foregroundMark x1="23765" y1="68116" x2="23302" y2="71498"/>
                          <a14:foregroundMark x1="16975" y1="64734" x2="10340" y2="69324"/>
                          <a14:foregroundMark x1="10340" y1="69324" x2="10340" y2="69807"/>
                          <a14:foregroundMark x1="89506" y1="59662" x2="93364" y2="60386"/>
                          <a14:foregroundMark x1="96759" y1="56280" x2="96914" y2="676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16976" y="2924944"/>
              <a:ext cx="1879894" cy="1201043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4650A96A-E5AE-AC44-B100-C03ABB6BB94F}"/>
                </a:ext>
              </a:extLst>
            </p:cNvPr>
            <p:cNvSpPr/>
            <p:nvPr/>
          </p:nvSpPr>
          <p:spPr>
            <a:xfrm>
              <a:off x="3340799" y="2365376"/>
              <a:ext cx="2183321" cy="207173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40870D7-7EF1-7F4E-A2E5-43535C932E14}"/>
              </a:ext>
            </a:extLst>
          </p:cNvPr>
          <p:cNvGrpSpPr/>
          <p:nvPr/>
        </p:nvGrpSpPr>
        <p:grpSpPr>
          <a:xfrm>
            <a:off x="6008660" y="2395856"/>
            <a:ext cx="2412616" cy="2071736"/>
            <a:chOff x="6072627" y="2365376"/>
            <a:chExt cx="2412616" cy="2071736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54F51589-CB4F-1242-B5D4-9A74070DF103}"/>
                </a:ext>
              </a:extLst>
            </p:cNvPr>
            <p:cNvSpPr/>
            <p:nvPr/>
          </p:nvSpPr>
          <p:spPr>
            <a:xfrm>
              <a:off x="6072627" y="2365376"/>
              <a:ext cx="2183321" cy="207173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54C23B-D2A5-8143-9B48-C847D5EF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111" y1="40828" x2="26889" y2="44083"/>
                          <a14:foregroundMark x1="17111" y1="41716" x2="20667" y2="44675"/>
                          <a14:foregroundMark x1="16222" y1="50296" x2="29111" y2="52959"/>
                          <a14:foregroundMark x1="15556" y1="61834" x2="25778" y2="63018"/>
                          <a14:foregroundMark x1="25778" y1="63018" x2="38444" y2="62722"/>
                          <a14:foregroundMark x1="63111" y1="40533" x2="79111" y2="41716"/>
                          <a14:foregroundMark x1="62222" y1="55030" x2="71111" y2="53254"/>
                          <a14:foregroundMark x1="71111" y1="53254" x2="75111" y2="54142"/>
                          <a14:foregroundMark x1="75111" y1="61834" x2="60444" y2="63314"/>
                          <a14:foregroundMark x1="44889" y1="10355" x2="46000" y2="103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72627" y="2624969"/>
              <a:ext cx="2412616" cy="181214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E327F7-2E01-6848-B99B-F04834DE6524}"/>
              </a:ext>
            </a:extLst>
          </p:cNvPr>
          <p:cNvSpPr/>
          <p:nvPr/>
        </p:nvSpPr>
        <p:spPr>
          <a:xfrm>
            <a:off x="1461428" y="4413594"/>
            <a:ext cx="792089" cy="50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spc="-150" dirty="0">
                <a:solidFill>
                  <a:schemeClr val="accent5">
                    <a:lumMod val="50000"/>
                  </a:schemeClr>
                </a:solidFill>
              </a:rPr>
              <a:t> 서버</a:t>
            </a:r>
            <a:endParaRPr lang="ko-KR" altLang="en-US" sz="1200" spc="-1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D50D92-3675-F148-A820-15CEB7F42562}"/>
              </a:ext>
            </a:extLst>
          </p:cNvPr>
          <p:cNvSpPr/>
          <p:nvPr/>
        </p:nvSpPr>
        <p:spPr>
          <a:xfrm>
            <a:off x="4038062" y="4413593"/>
            <a:ext cx="1094547" cy="50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spc="-150" dirty="0">
                <a:solidFill>
                  <a:schemeClr val="accent5">
                    <a:lumMod val="50000"/>
                  </a:schemeClr>
                </a:solidFill>
              </a:rPr>
              <a:t> 구급차 </a:t>
            </a:r>
            <a:endParaRPr lang="ko-KR" altLang="en-US" sz="1200" spc="-1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83A0EE-C407-BC4F-A8D3-845EF3C59C14}"/>
              </a:ext>
            </a:extLst>
          </p:cNvPr>
          <p:cNvSpPr/>
          <p:nvPr/>
        </p:nvSpPr>
        <p:spPr>
          <a:xfrm>
            <a:off x="6617014" y="4437475"/>
            <a:ext cx="1094547" cy="50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spc="-150" dirty="0">
                <a:solidFill>
                  <a:schemeClr val="accent5">
                    <a:lumMod val="50000"/>
                  </a:schemeClr>
                </a:solidFill>
              </a:rPr>
              <a:t> 응급실 </a:t>
            </a:r>
            <a:endParaRPr lang="ko-KR" altLang="en-US" sz="1200" spc="-150" dirty="0"/>
          </a:p>
        </p:txBody>
      </p:sp>
      <p:sp>
        <p:nvSpPr>
          <p:cNvPr id="38" name="모서리가 둥근 직사각형 25">
            <a:extLst>
              <a:ext uri="{FF2B5EF4-FFF2-40B4-BE49-F238E27FC236}">
                <a16:creationId xmlns:a16="http://schemas.microsoft.com/office/drawing/2014/main" id="{005F3522-E9B1-684D-9DD2-149F0AE840DA}"/>
              </a:ext>
            </a:extLst>
          </p:cNvPr>
          <p:cNvSpPr/>
          <p:nvPr/>
        </p:nvSpPr>
        <p:spPr>
          <a:xfrm>
            <a:off x="804503" y="5207621"/>
            <a:ext cx="7387478" cy="113925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2D6F043-8D59-7C49-B8B9-2CFB602C1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877" y="5244188"/>
            <a:ext cx="1884993" cy="10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B36406-F965-344C-8265-82B49B74E0A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₩</a:t>
            </a: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DFD1D-8CF4-B04F-980B-BE8E7E1D755A}"/>
              </a:ext>
            </a:extLst>
          </p:cNvPr>
          <p:cNvSpPr txBox="1"/>
          <p:nvPr/>
        </p:nvSpPr>
        <p:spPr>
          <a:xfrm>
            <a:off x="285840" y="1191492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역할 분담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2DAACB-4D9D-B143-890C-699C61F8BA27}"/>
              </a:ext>
            </a:extLst>
          </p:cNvPr>
          <p:cNvGrpSpPr/>
          <p:nvPr/>
        </p:nvGrpSpPr>
        <p:grpSpPr>
          <a:xfrm>
            <a:off x="489959" y="1988840"/>
            <a:ext cx="2616004" cy="3475413"/>
            <a:chOff x="489959" y="1988840"/>
            <a:chExt cx="2616004" cy="3475413"/>
          </a:xfrm>
        </p:grpSpPr>
        <p:sp>
          <p:nvSpPr>
            <p:cNvPr id="25" name="모서리가 둥근 직사각형 25">
              <a:extLst>
                <a:ext uri="{FF2B5EF4-FFF2-40B4-BE49-F238E27FC236}">
                  <a16:creationId xmlns:a16="http://schemas.microsoft.com/office/drawing/2014/main" id="{EAC38619-3F7D-0346-92AE-7FC45A69EA99}"/>
                </a:ext>
              </a:extLst>
            </p:cNvPr>
            <p:cNvSpPr/>
            <p:nvPr/>
          </p:nvSpPr>
          <p:spPr>
            <a:xfrm>
              <a:off x="489959" y="2096373"/>
              <a:ext cx="2616004" cy="336788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BF1C0423-FFDB-B547-9FA7-7AE8B307C4CD}"/>
                </a:ext>
              </a:extLst>
            </p:cNvPr>
            <p:cNvSpPr/>
            <p:nvPr/>
          </p:nvSpPr>
          <p:spPr>
            <a:xfrm>
              <a:off x="589642" y="1988840"/>
              <a:ext cx="860138" cy="3539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>
                  <a:solidFill>
                    <a:schemeClr val="tx1"/>
                  </a:solidFill>
                </a:rPr>
                <a:t>김천구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3D7352-349D-4044-B7A8-72FAE7A381E4}"/>
              </a:ext>
            </a:extLst>
          </p:cNvPr>
          <p:cNvGrpSpPr/>
          <p:nvPr/>
        </p:nvGrpSpPr>
        <p:grpSpPr>
          <a:xfrm>
            <a:off x="3338421" y="1988840"/>
            <a:ext cx="2616004" cy="3475413"/>
            <a:chOff x="803868" y="1988840"/>
            <a:chExt cx="2616004" cy="3475413"/>
          </a:xfrm>
        </p:grpSpPr>
        <p:sp>
          <p:nvSpPr>
            <p:cNvPr id="30" name="모서리가 둥근 직사각형 25">
              <a:extLst>
                <a:ext uri="{FF2B5EF4-FFF2-40B4-BE49-F238E27FC236}">
                  <a16:creationId xmlns:a16="http://schemas.microsoft.com/office/drawing/2014/main" id="{1E74D0DD-26A9-D04E-82F0-5A48BF38AA26}"/>
                </a:ext>
              </a:extLst>
            </p:cNvPr>
            <p:cNvSpPr/>
            <p:nvPr/>
          </p:nvSpPr>
          <p:spPr>
            <a:xfrm>
              <a:off x="803868" y="2096373"/>
              <a:ext cx="2616004" cy="336788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1871ED0-F687-8F47-AF55-CF5800E5365B}"/>
                </a:ext>
              </a:extLst>
            </p:cNvPr>
            <p:cNvSpPr/>
            <p:nvPr/>
          </p:nvSpPr>
          <p:spPr>
            <a:xfrm>
              <a:off x="903551" y="1988840"/>
              <a:ext cx="860138" cy="3539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>
                  <a:solidFill>
                    <a:schemeClr val="tx1"/>
                  </a:solidFill>
                </a:rPr>
                <a:t>윤정균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503FAC-C6D9-BB45-81C4-02D399B27D1B}"/>
              </a:ext>
            </a:extLst>
          </p:cNvPr>
          <p:cNvGrpSpPr/>
          <p:nvPr/>
        </p:nvGrpSpPr>
        <p:grpSpPr>
          <a:xfrm>
            <a:off x="6186884" y="1988840"/>
            <a:ext cx="2616004" cy="3475413"/>
            <a:chOff x="803868" y="1988840"/>
            <a:chExt cx="2616004" cy="3475413"/>
          </a:xfrm>
        </p:grpSpPr>
        <p:sp>
          <p:nvSpPr>
            <p:cNvPr id="34" name="모서리가 둥근 직사각형 25">
              <a:extLst>
                <a:ext uri="{FF2B5EF4-FFF2-40B4-BE49-F238E27FC236}">
                  <a16:creationId xmlns:a16="http://schemas.microsoft.com/office/drawing/2014/main" id="{D92E8608-73B3-1F47-AD72-16D9D4505E83}"/>
                </a:ext>
              </a:extLst>
            </p:cNvPr>
            <p:cNvSpPr/>
            <p:nvPr/>
          </p:nvSpPr>
          <p:spPr>
            <a:xfrm>
              <a:off x="803868" y="2096373"/>
              <a:ext cx="2616004" cy="336788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B62453-C5CC-934C-91C4-98422D91BAD9}"/>
                </a:ext>
              </a:extLst>
            </p:cNvPr>
            <p:cNvSpPr/>
            <p:nvPr/>
          </p:nvSpPr>
          <p:spPr>
            <a:xfrm>
              <a:off x="903551" y="1988840"/>
              <a:ext cx="860138" cy="3539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>
                  <a:solidFill>
                    <a:schemeClr val="tx1"/>
                  </a:solidFill>
                </a:rPr>
                <a:t>김민석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C5D9C6-3E9D-4447-A818-AF1DEA497FEB}"/>
              </a:ext>
            </a:extLst>
          </p:cNvPr>
          <p:cNvSpPr txBox="1"/>
          <p:nvPr/>
        </p:nvSpPr>
        <p:spPr>
          <a:xfrm>
            <a:off x="611560" y="2449103"/>
            <a:ext cx="2304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서버 구현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병원 클라이언트 구현</a:t>
            </a:r>
            <a:endParaRPr kumimoji="1" lang="en-US" altLang="ko-KR" sz="1400" dirty="0"/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테스트 및 디버깅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보고서 작성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ko-Kore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EA192F-5A98-C94A-9A4B-95071AEF0E07}"/>
              </a:ext>
            </a:extLst>
          </p:cNvPr>
          <p:cNvSpPr txBox="1"/>
          <p:nvPr/>
        </p:nvSpPr>
        <p:spPr>
          <a:xfrm>
            <a:off x="3494294" y="2449103"/>
            <a:ext cx="23738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구급차 클라이언트 구현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로그인 구현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테스트 및 디버깅</a:t>
            </a:r>
            <a:endParaRPr kumimoji="1" lang="en-US" altLang="ko-KR" sz="1400" dirty="0"/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발표자료 제작</a:t>
            </a:r>
            <a:br>
              <a:rPr kumimoji="1" lang="en-US" altLang="ko-KR" sz="1400" dirty="0"/>
            </a:b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F6228-4714-4D48-8132-A35E0AA82E7C}"/>
              </a:ext>
            </a:extLst>
          </p:cNvPr>
          <p:cNvSpPr txBox="1"/>
          <p:nvPr/>
        </p:nvSpPr>
        <p:spPr>
          <a:xfrm>
            <a:off x="6286567" y="2457115"/>
            <a:ext cx="2373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PPT </a:t>
            </a:r>
            <a:r>
              <a:rPr kumimoji="1" lang="ko-KR" altLang="en-US" sz="1400" dirty="0"/>
              <a:t>템플릿 제공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보고서 내용 보충</a:t>
            </a:r>
            <a:br>
              <a:rPr kumimoji="1" lang="en-US" altLang="ko-KR" sz="1400" dirty="0"/>
            </a:br>
            <a:r>
              <a:rPr kumimoji="1" lang="en-US" altLang="ko-KR" sz="1400" dirty="0"/>
              <a:t>(</a:t>
            </a:r>
            <a:r>
              <a:rPr kumimoji="1" lang="ko-KR" altLang="en-US" sz="1400" dirty="0"/>
              <a:t>로그인 관련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발표</a:t>
            </a:r>
            <a:br>
              <a:rPr kumimoji="1" lang="en-US" altLang="ko-KR" sz="1400" dirty="0"/>
            </a:br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205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570432-834B-C34F-BE67-43A5F9D8D560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0B4E8B-A818-474F-BBE0-E882F4B2B69C}"/>
              </a:ext>
            </a:extLst>
          </p:cNvPr>
          <p:cNvSpPr txBox="1"/>
          <p:nvPr/>
        </p:nvSpPr>
        <p:spPr>
          <a:xfrm>
            <a:off x="179512" y="1268760"/>
            <a:ext cx="327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서버 모델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C6C953-1AEA-234A-B902-2599FA74FDF3}"/>
              </a:ext>
            </a:extLst>
          </p:cNvPr>
          <p:cNvGrpSpPr/>
          <p:nvPr/>
        </p:nvGrpSpPr>
        <p:grpSpPr>
          <a:xfrm>
            <a:off x="467544" y="2365278"/>
            <a:ext cx="6480720" cy="2517488"/>
            <a:chOff x="757555" y="2486978"/>
            <a:chExt cx="4102477" cy="2517488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6C60D50F-04E3-F74A-A6D4-77BFAA7814DC}"/>
                </a:ext>
              </a:extLst>
            </p:cNvPr>
            <p:cNvSpPr/>
            <p:nvPr/>
          </p:nvSpPr>
          <p:spPr>
            <a:xfrm>
              <a:off x="757555" y="2506944"/>
              <a:ext cx="4102477" cy="249752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E839E038-48E4-A840-8750-167BAE6DAC8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383" y="2486978"/>
              <a:ext cx="417" cy="251748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C5ACCED-E6B6-114D-B87B-F14C38BCC8C6}"/>
              </a:ext>
            </a:extLst>
          </p:cNvPr>
          <p:cNvSpPr txBox="1"/>
          <p:nvPr/>
        </p:nvSpPr>
        <p:spPr>
          <a:xfrm>
            <a:off x="1366446" y="251352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 영역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58055-42F3-7F45-A09A-0E4561E2D341}"/>
              </a:ext>
            </a:extLst>
          </p:cNvPr>
          <p:cNvSpPr txBox="1"/>
          <p:nvPr/>
        </p:nvSpPr>
        <p:spPr>
          <a:xfrm>
            <a:off x="4525277" y="24932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커널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EE8E8-DDD6-5B4F-962D-8C68A5AAA999}"/>
              </a:ext>
            </a:extLst>
          </p:cNvPr>
          <p:cNvSpPr/>
          <p:nvPr/>
        </p:nvSpPr>
        <p:spPr>
          <a:xfrm>
            <a:off x="1333832" y="3114656"/>
            <a:ext cx="1613144" cy="1446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BDD39-D8C2-B142-A5FB-B9A6C721F4FE}"/>
              </a:ext>
            </a:extLst>
          </p:cNvPr>
          <p:cNvSpPr txBox="1"/>
          <p:nvPr/>
        </p:nvSpPr>
        <p:spPr>
          <a:xfrm>
            <a:off x="1362552" y="317444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Process A</a:t>
            </a:r>
            <a:endParaRPr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2528A63-7CC3-AD4E-88A9-C1B47910E99E}"/>
              </a:ext>
            </a:extLst>
          </p:cNvPr>
          <p:cNvSpPr/>
          <p:nvPr/>
        </p:nvSpPr>
        <p:spPr>
          <a:xfrm>
            <a:off x="1573873" y="3924879"/>
            <a:ext cx="1032087" cy="3645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Buffer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0DDF464-D065-A34A-A205-8B7282446EDA}"/>
              </a:ext>
            </a:extLst>
          </p:cNvPr>
          <p:cNvSpPr/>
          <p:nvPr/>
        </p:nvSpPr>
        <p:spPr>
          <a:xfrm>
            <a:off x="5088218" y="3822298"/>
            <a:ext cx="1257218" cy="4671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Buffer</a:t>
            </a:r>
            <a:endParaRPr kumimoji="1" lang="ko-Kore-KR" altLang="en-US" dirty="0"/>
          </a:p>
        </p:txBody>
      </p:sp>
      <p:sp>
        <p:nvSpPr>
          <p:cNvPr id="20" name="왼쪽 화살표[L] 19">
            <a:extLst>
              <a:ext uri="{FF2B5EF4-FFF2-40B4-BE49-F238E27FC236}">
                <a16:creationId xmlns:a16="http://schemas.microsoft.com/office/drawing/2014/main" id="{7C1632C2-30C5-484A-9442-AED40BF47CD5}"/>
              </a:ext>
            </a:extLst>
          </p:cNvPr>
          <p:cNvSpPr/>
          <p:nvPr/>
        </p:nvSpPr>
        <p:spPr>
          <a:xfrm>
            <a:off x="2636278" y="3980702"/>
            <a:ext cx="2335155" cy="2122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26D138-78A6-9341-A4DE-EFBACAAA7B23}"/>
              </a:ext>
            </a:extLst>
          </p:cNvPr>
          <p:cNvSpPr txBox="1"/>
          <p:nvPr/>
        </p:nvSpPr>
        <p:spPr>
          <a:xfrm>
            <a:off x="4106074" y="3401045"/>
            <a:ext cx="1218206" cy="37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Read()</a:t>
            </a:r>
            <a:endParaRPr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840F6D3-026E-B64E-A7E9-02EF4EB29BF5}"/>
              </a:ext>
            </a:extLst>
          </p:cNvPr>
          <p:cNvSpPr/>
          <p:nvPr/>
        </p:nvSpPr>
        <p:spPr>
          <a:xfrm>
            <a:off x="7372211" y="3871439"/>
            <a:ext cx="1080120" cy="3688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Data</a:t>
            </a:r>
            <a:endParaRPr kumimoji="1" lang="ko-Kore-KR" altLang="en-US" dirty="0"/>
          </a:p>
        </p:txBody>
      </p:sp>
      <p:sp>
        <p:nvSpPr>
          <p:cNvPr id="27" name="왼쪽 화살표[L] 26">
            <a:extLst>
              <a:ext uri="{FF2B5EF4-FFF2-40B4-BE49-F238E27FC236}">
                <a16:creationId xmlns:a16="http://schemas.microsoft.com/office/drawing/2014/main" id="{562D6ACA-DBF5-DF40-873C-FA5329D1E47C}"/>
              </a:ext>
            </a:extLst>
          </p:cNvPr>
          <p:cNvSpPr/>
          <p:nvPr/>
        </p:nvSpPr>
        <p:spPr>
          <a:xfrm>
            <a:off x="6345436" y="3958106"/>
            <a:ext cx="930254" cy="2122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4CB60A-09F2-564E-BCD4-0D7EC07E9687}"/>
              </a:ext>
            </a:extLst>
          </p:cNvPr>
          <p:cNvSpPr txBox="1"/>
          <p:nvPr/>
        </p:nvSpPr>
        <p:spPr>
          <a:xfrm rot="19991903">
            <a:off x="1069897" y="3790766"/>
            <a:ext cx="1976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Blocked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B306A-A382-B94C-836B-6DA7E593BD81}"/>
              </a:ext>
            </a:extLst>
          </p:cNvPr>
          <p:cNvSpPr txBox="1"/>
          <p:nvPr/>
        </p:nvSpPr>
        <p:spPr>
          <a:xfrm>
            <a:off x="2872600" y="590457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6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7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17281C-2C2B-A54C-9707-164E7E8FA8A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265985"/>
            <a:ext cx="115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개발  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네트워크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E6AB5-51BC-4947-B2E0-F01669A3E4DD}"/>
              </a:ext>
            </a:extLst>
          </p:cNvPr>
          <p:cNvSpPr txBox="1"/>
          <p:nvPr/>
        </p:nvSpPr>
        <p:spPr>
          <a:xfrm>
            <a:off x="2872600" y="590457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NIO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C6C953-1AEA-234A-B902-2599FA74FDF3}"/>
              </a:ext>
            </a:extLst>
          </p:cNvPr>
          <p:cNvGrpSpPr/>
          <p:nvPr/>
        </p:nvGrpSpPr>
        <p:grpSpPr>
          <a:xfrm>
            <a:off x="467544" y="2365278"/>
            <a:ext cx="6480720" cy="2517488"/>
            <a:chOff x="757555" y="2486978"/>
            <a:chExt cx="4102477" cy="2517488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6C60D50F-04E3-F74A-A6D4-77BFAA7814DC}"/>
                </a:ext>
              </a:extLst>
            </p:cNvPr>
            <p:cNvSpPr/>
            <p:nvPr/>
          </p:nvSpPr>
          <p:spPr>
            <a:xfrm>
              <a:off x="757555" y="2506944"/>
              <a:ext cx="4102477" cy="2497522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E839E038-48E4-A840-8750-167BAE6DAC8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383" y="2486978"/>
              <a:ext cx="417" cy="251748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C5ACCED-E6B6-114D-B87B-F14C38BCC8C6}"/>
              </a:ext>
            </a:extLst>
          </p:cNvPr>
          <p:cNvSpPr txBox="1"/>
          <p:nvPr/>
        </p:nvSpPr>
        <p:spPr>
          <a:xfrm>
            <a:off x="1366446" y="251352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 영역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58055-42F3-7F45-A09A-0E4561E2D341}"/>
              </a:ext>
            </a:extLst>
          </p:cNvPr>
          <p:cNvSpPr txBox="1"/>
          <p:nvPr/>
        </p:nvSpPr>
        <p:spPr>
          <a:xfrm>
            <a:off x="4525277" y="24932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커널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EE8E8-DDD6-5B4F-962D-8C68A5AAA999}"/>
              </a:ext>
            </a:extLst>
          </p:cNvPr>
          <p:cNvSpPr/>
          <p:nvPr/>
        </p:nvSpPr>
        <p:spPr>
          <a:xfrm>
            <a:off x="1333832" y="3114656"/>
            <a:ext cx="1613144" cy="1446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BDD39-D8C2-B142-A5FB-B9A6C721F4FE}"/>
              </a:ext>
            </a:extLst>
          </p:cNvPr>
          <p:cNvSpPr txBox="1"/>
          <p:nvPr/>
        </p:nvSpPr>
        <p:spPr>
          <a:xfrm>
            <a:off x="1362552" y="317444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Process A</a:t>
            </a:r>
            <a:endParaRPr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2528A63-7CC3-AD4E-88A9-C1B47910E99E}"/>
              </a:ext>
            </a:extLst>
          </p:cNvPr>
          <p:cNvSpPr/>
          <p:nvPr/>
        </p:nvSpPr>
        <p:spPr>
          <a:xfrm>
            <a:off x="1573873" y="3924879"/>
            <a:ext cx="1032087" cy="3645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Buffer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0DDF464-D065-A34A-A205-8B7282446EDA}"/>
              </a:ext>
            </a:extLst>
          </p:cNvPr>
          <p:cNvSpPr/>
          <p:nvPr/>
        </p:nvSpPr>
        <p:spPr>
          <a:xfrm>
            <a:off x="5088218" y="3822298"/>
            <a:ext cx="1257218" cy="4671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Buffer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26D138-78A6-9341-A4DE-EFBACAAA7B23}"/>
              </a:ext>
            </a:extLst>
          </p:cNvPr>
          <p:cNvSpPr txBox="1"/>
          <p:nvPr/>
        </p:nvSpPr>
        <p:spPr>
          <a:xfrm>
            <a:off x="2143290" y="3653361"/>
            <a:ext cx="111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Read()</a:t>
            </a:r>
            <a:endParaRPr lang="ko-KR" altLang="en-US" sz="14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840F6D3-026E-B64E-A7E9-02EF4EB29BF5}"/>
              </a:ext>
            </a:extLst>
          </p:cNvPr>
          <p:cNvSpPr/>
          <p:nvPr/>
        </p:nvSpPr>
        <p:spPr>
          <a:xfrm>
            <a:off x="7372211" y="3871439"/>
            <a:ext cx="1080120" cy="3688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Data</a:t>
            </a:r>
            <a:endParaRPr kumimoji="1" lang="ko-Kore-KR" altLang="en-US" dirty="0"/>
          </a:p>
        </p:txBody>
      </p:sp>
      <p:sp>
        <p:nvSpPr>
          <p:cNvPr id="27" name="왼쪽 화살표[L] 26">
            <a:extLst>
              <a:ext uri="{FF2B5EF4-FFF2-40B4-BE49-F238E27FC236}">
                <a16:creationId xmlns:a16="http://schemas.microsoft.com/office/drawing/2014/main" id="{562D6ACA-DBF5-DF40-873C-FA5329D1E47C}"/>
              </a:ext>
            </a:extLst>
          </p:cNvPr>
          <p:cNvSpPr/>
          <p:nvPr/>
        </p:nvSpPr>
        <p:spPr>
          <a:xfrm>
            <a:off x="6345436" y="3958106"/>
            <a:ext cx="930254" cy="2122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5DDF32-CFE6-924D-BF37-93E1A2DB6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628666"/>
              </p:ext>
            </p:extLst>
          </p:nvPr>
        </p:nvGraphicFramePr>
        <p:xfrm>
          <a:off x="600806" y="5319689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7329266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17572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268893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659520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300378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3706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659124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64692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87317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3592054"/>
                    </a:ext>
                  </a:extLst>
                </a:gridCol>
              </a:tblGrid>
              <a:tr h="36226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20704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0775143-B312-E640-8A1E-AEA539DE4829}"/>
              </a:ext>
            </a:extLst>
          </p:cNvPr>
          <p:cNvSpPr txBox="1"/>
          <p:nvPr/>
        </p:nvSpPr>
        <p:spPr>
          <a:xfrm>
            <a:off x="6899532" y="5319689"/>
            <a:ext cx="16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물리 메모리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C688308-9426-4E46-800C-6B63B6461892}"/>
              </a:ext>
            </a:extLst>
          </p:cNvPr>
          <p:cNvCxnSpPr>
            <a:cxnSpLocks/>
          </p:cNvCxnSpPr>
          <p:nvPr/>
        </p:nvCxnSpPr>
        <p:spPr>
          <a:xfrm>
            <a:off x="1619110" y="4287400"/>
            <a:ext cx="792650" cy="1032289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624BCE2-0DB0-8744-B0D1-79A2FD51D47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627784" y="4239462"/>
            <a:ext cx="1021022" cy="1080227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9A00778-3E50-5642-A01A-968EFFE14223}"/>
              </a:ext>
            </a:extLst>
          </p:cNvPr>
          <p:cNvCxnSpPr>
            <a:cxnSpLocks/>
          </p:cNvCxnSpPr>
          <p:nvPr/>
        </p:nvCxnSpPr>
        <p:spPr>
          <a:xfrm flipH="1">
            <a:off x="2411760" y="4239462"/>
            <a:ext cx="2676458" cy="1042037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E7BB848-F6A3-2648-BEE3-8BF8E648CE8C}"/>
              </a:ext>
            </a:extLst>
          </p:cNvPr>
          <p:cNvCxnSpPr>
            <a:cxnSpLocks/>
          </p:cNvCxnSpPr>
          <p:nvPr/>
        </p:nvCxnSpPr>
        <p:spPr>
          <a:xfrm flipH="1">
            <a:off x="3628684" y="4287400"/>
            <a:ext cx="2676458" cy="1042037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B90044-9A5A-EE40-8C77-2AA9CEF12C7B}"/>
              </a:ext>
            </a:extLst>
          </p:cNvPr>
          <p:cNvSpPr txBox="1"/>
          <p:nvPr/>
        </p:nvSpPr>
        <p:spPr>
          <a:xfrm>
            <a:off x="179512" y="1268760"/>
            <a:ext cx="327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서버 모델 소개</a:t>
            </a:r>
          </a:p>
        </p:txBody>
      </p:sp>
    </p:spTree>
    <p:extLst>
      <p:ext uri="{BB962C8B-B14F-4D97-AF65-F5344CB8AC3E}">
        <p14:creationId xmlns:p14="http://schemas.microsoft.com/office/powerpoint/2010/main" val="38178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1624</Words>
  <Application>Microsoft Office PowerPoint</Application>
  <PresentationFormat>화면 슬라이드 쇼(4:3)</PresentationFormat>
  <Paragraphs>435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JeongGYun  Yun</Manager>
  <Company>7조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프로그래밍 </dc:title>
  <dc:subject>응급의료 모니터링 시스템</dc:subject>
  <dc:creator>JeongGyun  Yun</dc:creator>
  <cp:keywords/>
  <dc:description/>
  <cp:lastModifiedBy>kkk kkk</cp:lastModifiedBy>
  <cp:revision>119</cp:revision>
  <dcterms:created xsi:type="dcterms:W3CDTF">2016-11-03T20:47:04Z</dcterms:created>
  <dcterms:modified xsi:type="dcterms:W3CDTF">2021-06-10T19:07:35Z</dcterms:modified>
  <cp:category/>
</cp:coreProperties>
</file>